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642" r:id="rId5"/>
    <p:sldMasterId id="2147484743" r:id="rId6"/>
    <p:sldMasterId id="2147484749" r:id="rId7"/>
  </p:sldMasterIdLst>
  <p:notesMasterIdLst>
    <p:notesMasterId r:id="rId21"/>
  </p:notesMasterIdLst>
  <p:handoutMasterIdLst>
    <p:handoutMasterId r:id="rId22"/>
  </p:handoutMasterIdLst>
  <p:sldIdLst>
    <p:sldId id="1898" r:id="rId8"/>
    <p:sldId id="1899" r:id="rId9"/>
    <p:sldId id="1900" r:id="rId10"/>
    <p:sldId id="1901" r:id="rId11"/>
    <p:sldId id="1885" r:id="rId12"/>
    <p:sldId id="1896" r:id="rId13"/>
    <p:sldId id="1890" r:id="rId14"/>
    <p:sldId id="1902" r:id="rId15"/>
    <p:sldId id="1893" r:id="rId16"/>
    <p:sldId id="1894" r:id="rId17"/>
    <p:sldId id="1903" r:id="rId18"/>
    <p:sldId id="1904" r:id="rId19"/>
    <p:sldId id="1905"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Content" id="{A073DAE3-B461-442F-A3D3-6642BD875E45}">
          <p14:sldIdLst>
            <p14:sldId id="1898"/>
            <p14:sldId id="1899"/>
            <p14:sldId id="1900"/>
            <p14:sldId id="1901"/>
            <p14:sldId id="1885"/>
            <p14:sldId id="1896"/>
            <p14:sldId id="1890"/>
            <p14:sldId id="1902"/>
            <p14:sldId id="1893"/>
            <p14:sldId id="1894"/>
            <p14:sldId id="1903"/>
            <p14:sldId id="1904"/>
            <p14:sldId id="190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E3"/>
    <a:srgbClr val="40CDF5"/>
    <a:srgbClr val="0078D4"/>
    <a:srgbClr val="00BCF2"/>
    <a:srgbClr val="CBD6EF"/>
    <a:srgbClr val="1A1A1A"/>
    <a:srgbClr val="FFFFFF"/>
    <a:srgbClr val="40587C"/>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2D2DBB-7458-4A2E-968F-A41D1A456737}" v="72" dt="2020-05-15T22:16:13.3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60480" autoAdjust="0"/>
  </p:normalViewPr>
  <p:slideViewPr>
    <p:cSldViewPr snapToGrid="0">
      <p:cViewPr varScale="1">
        <p:scale>
          <a:sx n="58" d="100"/>
          <a:sy n="58" d="100"/>
        </p:scale>
        <p:origin x="1396" y="44"/>
      </p:cViewPr>
      <p:guideLst/>
    </p:cSldViewPr>
  </p:slideViewPr>
  <p:outlineViewPr>
    <p:cViewPr>
      <p:scale>
        <a:sx n="33" d="100"/>
        <a:sy n="33" d="100"/>
      </p:scale>
      <p:origin x="0" y="-39363"/>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7/27/2021 4:07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7/27/2021 4:07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abondemand.com/LabProfile/8347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learn/certifications/azure-ai-fundamental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learn/modules/get-started-ai-fundamentals/7-challenges-with-ai"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Before You Start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Make sure you've completed the related online module in the </a:t>
            </a:r>
            <a:r>
              <a:rPr lang="en-US" sz="800" u="sng" dirty="0">
                <a:solidFill>
                  <a:srgbClr val="00BCF2"/>
                </a:solidFill>
              </a:rPr>
              <a:t>https://aka.ms/learn-artificial-intelligence</a:t>
            </a:r>
            <a:r>
              <a:rPr lang="en-US" sz="800" dirty="0">
                <a:solidFill>
                  <a:srgbClr val="00BCF2"/>
                </a:solidFill>
              </a:rPr>
              <a:t> </a:t>
            </a:r>
            <a:r>
              <a:rPr lang="en-US" sz="900" dirty="0">
                <a:solidFill>
                  <a:srgbClr val="00BCF2"/>
                </a:solidFill>
              </a:rPr>
              <a:t>learning path. You may want to point this online module out to students as you start to reinforce that there is related online content for further exploration on their own.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At Microsoft, AI software development is guided by a set of six principles for responsible AI.</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Use the summaries below to relate these to the challenges and risks on the previous slide.</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Fairness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treat all people fairly. For example, suppose you create a machine learning model to support a loan approval application for a bank. The model should make predictions of whether or not the loan should be approved without incorporating any bias based on gender, ethnicity, or other factors that might result in an unfair advantage or disadvantage to specific groups of applicants.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Azure Machine Learning includes the capability to interpret models and quantify the extent to which each feature of the data influences the model's prediction. This capability helps data scientists and developers identify and mitigate bias in the model.</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Reliability and safety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perform reliably and safely. For example, consider an AI-based software system for an autonomous vehicle; or a machine learning model that diagnoses patient symptoms and recommends prescriptions. Unreliability in these kinds of system can result in substantial risk to human life.</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AI-based software application development must be subjected to rigorous testing and deployment management processes to ensure that they work as expected before release.</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Privacy and security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secure and respect privacy. 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Inclusiveness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empower everyone and engage people. AI should bring benefits to all parts of society, regardless of physical ability, gender, sexual orientation, ethnicity, or other factors.</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Transparency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understandable. Users should be made fully aware of the purpose of the system, how it works, and what limitations may be expected.</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Accountability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People should be accountable for AI systems. Designers and developers of AI-based solution should work within a framework of governance and organizational principles that ensure the solution meets ethical and legal standards that are clearly defined.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7/27/2021 4:07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5279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spend 5-10 minutes reviewing </a:t>
            </a:r>
            <a:r>
              <a:rPr lang="en-US" dirty="0"/>
              <a:t>the content of this unit. If you have a small, in-person class, you can work as a group. Otherwise, give students time to explore on their own before coming back as a group to discuss what they learned.</a:t>
            </a:r>
          </a:p>
          <a:p>
            <a:endParaRPr lang="en-US" dirty="0"/>
          </a:p>
          <a:p>
            <a:r>
              <a:rPr lang="en-US" dirty="0"/>
              <a:t>Note: Students can read in their own browser (preferable) or launch the hosted environment named: AI-900 Module 01 for the same instructions. </a:t>
            </a:r>
            <a:br>
              <a:rPr lang="en-US" u="none" strike="noStrike" dirty="0">
                <a:solidFill>
                  <a:srgbClr val="0078D7"/>
                </a:solidFill>
                <a:effectLst/>
                <a:hlinkClick r:id="rId3"/>
              </a:rPr>
            </a:b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87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12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Encourage students to review the online module to learn more - especially if they plan on pursuing certification.</a:t>
            </a:r>
          </a:p>
          <a:p>
            <a:endParaRPr lang="en-US" sz="900" dirty="0"/>
          </a:p>
          <a:p>
            <a:r>
              <a:rPr lang="en-US" sz="900" dirty="0"/>
              <a:t>Point out that </a:t>
            </a:r>
            <a:r>
              <a:rPr lang="en-US" sz="900" u="sng" dirty="0">
                <a:solidFill>
                  <a:srgbClr val="00BCF2"/>
                </a:solidFill>
              </a:rPr>
              <a:t>https://aka.ms/learn-artificial-intelligence</a:t>
            </a:r>
            <a:r>
              <a:rPr lang="en-US" sz="900" dirty="0">
                <a:solidFill>
                  <a:srgbClr val="00BCF2"/>
                </a:solidFill>
              </a:rPr>
              <a:t> is a short-cut directly to the learning path related to this module. Students can also find the learning path from the </a:t>
            </a:r>
            <a:r>
              <a:rPr lang="en-US" sz="2000" dirty="0">
                <a:hlinkClick r:id="rId3"/>
              </a:rPr>
              <a:t>https://docs.microsoft.com/learn/certifications/azure-ai-fundamentals</a:t>
            </a:r>
            <a:r>
              <a:rPr lang="en-US" sz="2000" dirty="0"/>
              <a:t> certification landing page.</a:t>
            </a:r>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72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things that most humans do on a day-to-day basis, often subconsciously:</a:t>
            </a:r>
          </a:p>
          <a:p>
            <a:pPr marL="171450" indent="-171450">
              <a:buFont typeface="Arial" panose="020B0604020202020204" pitchFamily="34" charset="0"/>
              <a:buChar char="•"/>
            </a:pPr>
            <a:r>
              <a:rPr lang="en-US" dirty="0"/>
              <a:t>We make decisions using the information we have available and our past experience to guide us.</a:t>
            </a:r>
          </a:p>
          <a:p>
            <a:pPr marL="171450" indent="-171450">
              <a:buFont typeface="Arial" panose="020B0604020202020204" pitchFamily="34" charset="0"/>
              <a:buChar char="•"/>
            </a:pPr>
            <a:r>
              <a:rPr lang="en-US" dirty="0"/>
              <a:t>We can intuitively know when something isn’t quite right, or doesn't fit an expected pattern.</a:t>
            </a:r>
          </a:p>
          <a:p>
            <a:pPr marL="171450" indent="-171450">
              <a:buFont typeface="Arial" panose="020B0604020202020204" pitchFamily="34" charset="0"/>
              <a:buChar char="•"/>
            </a:pPr>
            <a:r>
              <a:rPr lang="en-US" dirty="0"/>
              <a:t>We use sight to experience the world visually.</a:t>
            </a:r>
          </a:p>
          <a:p>
            <a:pPr marL="171450" indent="-171450">
              <a:buFont typeface="Arial" panose="020B0604020202020204" pitchFamily="34" charset="0"/>
              <a:buChar char="•"/>
            </a:pPr>
            <a:r>
              <a:rPr lang="en-US" dirty="0"/>
              <a:t>We communicate by writing and speaking</a:t>
            </a:r>
          </a:p>
          <a:p>
            <a:pPr marL="171450" indent="-171450">
              <a:buFont typeface="Arial" panose="020B0604020202020204" pitchFamily="34" charset="0"/>
              <a:buChar char="•"/>
            </a:pPr>
            <a:r>
              <a:rPr lang="en-US" dirty="0"/>
              <a:t>We are able to engage in dynamic conversations, responding appropriately.</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7/27/2021 4:07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0762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lists common workloads or "areas" of AI, which correspond to the human traits on the previous slide.</a:t>
            </a:r>
          </a:p>
          <a:p>
            <a:r>
              <a:rPr lang="en-US" dirty="0"/>
              <a:t>We'll explore each of these workloads in detail, but for now just point out that in many solutions, the workloads may overlap.</a:t>
            </a:r>
          </a:p>
          <a:p>
            <a:endParaRPr lang="en-US" dirty="0"/>
          </a:p>
          <a:p>
            <a:r>
              <a:rPr lang="en-US" dirty="0"/>
              <a:t>For example, imagine a conversational AI solution that uses a bot to process an auto insurance claim. The bot relies on some natural language processing capabilities to make sense of input such as "I want to submit a claim". It may allow users to send a photograph of a damaged vehicle, use computer vision to assess the damage, and apply a machine learning model to predict likely repair costs. The bot might also use anomaly detection to identify potentially fraudulent claims.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7/27/2021 4:07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53178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about their existing level experience with Azure and cloud services in general, and if appropriate provide a quick demonstration of navigating the Azure portal at https://portal.azure.com.</a:t>
            </a:r>
          </a:p>
          <a:p>
            <a:endParaRPr lang="en-US" dirty="0"/>
          </a:p>
          <a:p>
            <a:r>
              <a:rPr lang="en-US" dirty="0"/>
              <a:t>The key Azure services that we'll explore in this course are:</a:t>
            </a:r>
          </a:p>
          <a:p>
            <a:pPr marL="171450" indent="-171450">
              <a:buFont typeface="Arial" panose="020B0604020202020204" pitchFamily="34" charset="0"/>
              <a:buChar char="•"/>
            </a:pPr>
            <a:r>
              <a:rPr lang="en-US" dirty="0"/>
              <a:t>Azure Machine Learning</a:t>
            </a:r>
          </a:p>
          <a:p>
            <a:pPr marL="171450" indent="-171450">
              <a:buFont typeface="Arial" panose="020B0604020202020204" pitchFamily="34" charset="0"/>
              <a:buChar char="•"/>
            </a:pPr>
            <a:r>
              <a:rPr lang="en-US" dirty="0"/>
              <a:t>Cognitive Services</a:t>
            </a:r>
          </a:p>
          <a:p>
            <a:pPr marL="171450" indent="-171450">
              <a:buFont typeface="Arial" panose="020B0604020202020204" pitchFamily="34" charset="0"/>
              <a:buChar char="•"/>
            </a:pPr>
            <a:r>
              <a:rPr lang="en-US" dirty="0"/>
              <a:t>Azure Bot Service</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7/27/2021 4:07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08235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each of the challenges / risks, encouraging students to think of additional examples.</a:t>
            </a:r>
          </a:p>
          <a:p>
            <a:endParaRPr lang="en-US" dirty="0"/>
          </a:p>
          <a:p>
            <a:r>
              <a:rPr lang="en-US" dirty="0"/>
              <a:t>Students can see this chart in Learn: </a:t>
            </a:r>
            <a:r>
              <a:rPr lang="en-US" dirty="0">
                <a:hlinkClick r:id="rId3"/>
              </a:rPr>
              <a:t>Challenges and risks with AI - Learn | Microsoft Docs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7/27/2021 4:07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423414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063847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54038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06437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231438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343100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1689632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16315172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806199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06095909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998330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68659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50103549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1451867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4821949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757764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29488437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755733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9251391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8185349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6194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896029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9014966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255196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9808608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2029714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2729533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325321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0507413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41616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3545673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6.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image" Target="../media/image11.png"/><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theme" Target="../theme/theme4.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8767987"/>
      </p:ext>
    </p:extLst>
  </p:cSld>
  <p:clrMap bg1="lt1" tx1="dk1" bg2="lt2" tx2="dk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 id="2147484768" r:id="rId19"/>
    <p:sldLayoutId id="2147484769" r:id="rId20"/>
    <p:sldLayoutId id="2147484770" r:id="rId21"/>
    <p:sldLayoutId id="2147484771" r:id="rId22"/>
    <p:sldLayoutId id="2147484772" r:id="rId23"/>
    <p:sldLayoutId id="2147484773" r:id="rId24"/>
    <p:sldLayoutId id="2147484774" r:id="rId25"/>
    <p:sldLayoutId id="2147484775" r:id="rId26"/>
    <p:sldLayoutId id="2147484776" r:id="rId27"/>
    <p:sldLayoutId id="2147484777" r:id="rId28"/>
    <p:sldLayoutId id="2147484778" r:id="rId29"/>
    <p:sldLayoutId id="2147484779" r:id="rId3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s>
</file>

<file path=ppt/slides/_rels/slide11.xml.rels><?xml version="1.0" encoding="UTF-8" standalone="yes"?>
<Relationships xmlns="http://schemas.openxmlformats.org/package/2006/relationships"><Relationship Id="rId3" Type="http://schemas.openxmlformats.org/officeDocument/2006/relationships/hyperlink" Target="https://aka.ms/ai-module-one" TargetMode="External"/><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9.xml"/><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69.xml"/><Relationship Id="rId4" Type="http://schemas.openxmlformats.org/officeDocument/2006/relationships/image" Target="../media/image9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9.xml"/><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8.sv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6.xml"/><Relationship Id="rId16" Type="http://schemas.openxmlformats.org/officeDocument/2006/relationships/image" Target="../media/image52.svg"/><Relationship Id="rId1" Type="http://schemas.openxmlformats.org/officeDocument/2006/relationships/slideLayout" Target="../slideLayouts/slideLayout6.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7.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7.xml"/><Relationship Id="rId16" Type="http://schemas.openxmlformats.org/officeDocument/2006/relationships/image" Target="../media/image64.svg"/><Relationship Id="rId1" Type="http://schemas.openxmlformats.org/officeDocument/2006/relationships/slideLayout" Target="../slideLayouts/slideLayout6.xml"/><Relationship Id="rId6" Type="http://schemas.openxmlformats.org/officeDocument/2006/relationships/image" Target="../media/image48.svg"/><Relationship Id="rId11" Type="http://schemas.openxmlformats.org/officeDocument/2006/relationships/image" Target="../media/image59.png"/><Relationship Id="rId5" Type="http://schemas.openxmlformats.org/officeDocument/2006/relationships/image" Target="../media/image47.pn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54.svg"/><Relationship Id="rId9" Type="http://schemas.openxmlformats.org/officeDocument/2006/relationships/image" Target="../media/image57.png"/><Relationship Id="rId14" Type="http://schemas.openxmlformats.org/officeDocument/2006/relationships/image" Target="../media/image62.svg"/></Relationships>
</file>

<file path=ppt/slides/_rels/slide8.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notesSlide" Target="../notesSlides/notesSlide8.xml"/><Relationship Id="rId1" Type="http://schemas.openxmlformats.org/officeDocument/2006/relationships/slideLayout" Target="../slideLayouts/slideLayout75.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8" y="487"/>
            <a:ext cx="5973790" cy="6857027"/>
          </a:xfrm>
          <a:prstGeom prst="rect">
            <a:avLst/>
          </a:prstGeom>
        </p:spPr>
      </p:pic>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2" y="2141946"/>
            <a:ext cx="5428936" cy="2183479"/>
          </a:xfrm>
        </p:spPr>
        <p:txBody>
          <a:bodyPr/>
          <a:lstStyle/>
          <a:p>
            <a:r>
              <a:rPr lang="en-US" dirty="0"/>
              <a:t>AI-900</a:t>
            </a:r>
            <a:br>
              <a:rPr lang="en-US" dirty="0"/>
            </a:br>
            <a:r>
              <a:rPr lang="en-US" dirty="0"/>
              <a:t>Azure AI Fundamentals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CA20C47-F4E0-4E26-88A2-BB9F1CCF5D4E}"/>
              </a:ext>
            </a:extLst>
          </p:cNvPr>
          <p:cNvSpPr/>
          <p:nvPr/>
        </p:nvSpPr>
        <p:spPr bwMode="auto">
          <a:xfrm>
            <a:off x="341107" y="131960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840DDAB-176E-4242-9052-A19A14795AC5}"/>
              </a:ext>
            </a:extLst>
          </p:cNvPr>
          <p:cNvSpPr/>
          <p:nvPr/>
        </p:nvSpPr>
        <p:spPr bwMode="auto">
          <a:xfrm>
            <a:off x="4242547" y="131960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BA983AC6-BEEA-4866-8CE3-1FA039C49A7C}"/>
              </a:ext>
            </a:extLst>
          </p:cNvPr>
          <p:cNvSpPr/>
          <p:nvPr/>
        </p:nvSpPr>
        <p:spPr bwMode="auto">
          <a:xfrm>
            <a:off x="8143987" y="131960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D85FDF3A-6E8B-43C1-8D34-A27419ED1BAE}"/>
              </a:ext>
            </a:extLst>
          </p:cNvPr>
          <p:cNvSpPr/>
          <p:nvPr/>
        </p:nvSpPr>
        <p:spPr bwMode="auto">
          <a:xfrm>
            <a:off x="341107" y="374798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6F9959D-816F-4D34-A990-A099E2B2FF2F}"/>
              </a:ext>
            </a:extLst>
          </p:cNvPr>
          <p:cNvSpPr/>
          <p:nvPr/>
        </p:nvSpPr>
        <p:spPr bwMode="auto">
          <a:xfrm>
            <a:off x="4242547" y="374798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6B6839F7-BDF5-4C35-BC37-61BAD8A92FD4}"/>
              </a:ext>
            </a:extLst>
          </p:cNvPr>
          <p:cNvSpPr/>
          <p:nvPr/>
        </p:nvSpPr>
        <p:spPr bwMode="auto">
          <a:xfrm>
            <a:off x="8143987" y="374798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2B0DAFE-8B35-4095-ADEE-83126334196B}"/>
              </a:ext>
            </a:extLst>
          </p:cNvPr>
          <p:cNvSpPr>
            <a:spLocks noGrp="1"/>
          </p:cNvSpPr>
          <p:nvPr>
            <p:ph type="title"/>
          </p:nvPr>
        </p:nvSpPr>
        <p:spPr/>
        <p:txBody>
          <a:bodyPr/>
          <a:lstStyle/>
          <a:p>
            <a:r>
              <a:rPr lang="en-US" dirty="0"/>
              <a:t>Principles of Responsible AI</a:t>
            </a:r>
          </a:p>
        </p:txBody>
      </p:sp>
      <p:pic>
        <p:nvPicPr>
          <p:cNvPr id="4" name="Graphic 3" descr="Eye">
            <a:extLst>
              <a:ext uri="{FF2B5EF4-FFF2-40B4-BE49-F238E27FC236}">
                <a16:creationId xmlns:a16="http://schemas.microsoft.com/office/drawing/2014/main" id="{2812CF88-D833-448F-A608-2A7B054C12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3967" y="3643983"/>
            <a:ext cx="914400" cy="914400"/>
          </a:xfrm>
          <a:prstGeom prst="rect">
            <a:avLst/>
          </a:prstGeom>
        </p:spPr>
      </p:pic>
      <p:pic>
        <p:nvPicPr>
          <p:cNvPr id="6" name="Graphic 5" descr="Handshake">
            <a:extLst>
              <a:ext uri="{FF2B5EF4-FFF2-40B4-BE49-F238E27FC236}">
                <a16:creationId xmlns:a16="http://schemas.microsoft.com/office/drawing/2014/main" id="{25D599D9-AD45-4EBA-9AFB-1A4C2507C7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7487" y="3747984"/>
            <a:ext cx="914400" cy="914400"/>
          </a:xfrm>
          <a:prstGeom prst="rect">
            <a:avLst/>
          </a:prstGeom>
        </p:spPr>
      </p:pic>
      <p:pic>
        <p:nvPicPr>
          <p:cNvPr id="8" name="Graphic 7" descr="Scales of justice">
            <a:extLst>
              <a:ext uri="{FF2B5EF4-FFF2-40B4-BE49-F238E27FC236}">
                <a16:creationId xmlns:a16="http://schemas.microsoft.com/office/drawing/2014/main" id="{AC026255-F602-42BD-ACDF-22967E9BA2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96947" y="1319604"/>
            <a:ext cx="914400" cy="914400"/>
          </a:xfrm>
          <a:prstGeom prst="rect">
            <a:avLst/>
          </a:prstGeom>
        </p:spPr>
      </p:pic>
      <p:pic>
        <p:nvPicPr>
          <p:cNvPr id="10" name="Graphic 9" descr="Shield">
            <a:extLst>
              <a:ext uri="{FF2B5EF4-FFF2-40B4-BE49-F238E27FC236}">
                <a16:creationId xmlns:a16="http://schemas.microsoft.com/office/drawing/2014/main" id="{5FEDEDA9-A511-4BD4-B0ED-81B80514DE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02247" y="1398624"/>
            <a:ext cx="914400" cy="914400"/>
          </a:xfrm>
          <a:prstGeom prst="rect">
            <a:avLst/>
          </a:prstGeom>
        </p:spPr>
      </p:pic>
      <p:pic>
        <p:nvPicPr>
          <p:cNvPr id="12" name="Graphic 11" descr="Lock">
            <a:extLst>
              <a:ext uri="{FF2B5EF4-FFF2-40B4-BE49-F238E27FC236}">
                <a16:creationId xmlns:a16="http://schemas.microsoft.com/office/drawing/2014/main" id="{815B649A-0C08-4B53-BD71-1AFBB1C12A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63387" y="1317273"/>
            <a:ext cx="914400" cy="914400"/>
          </a:xfrm>
          <a:prstGeom prst="rect">
            <a:avLst/>
          </a:prstGeom>
        </p:spPr>
      </p:pic>
      <p:pic>
        <p:nvPicPr>
          <p:cNvPr id="14" name="Graphic 13" descr="Users">
            <a:extLst>
              <a:ext uri="{FF2B5EF4-FFF2-40B4-BE49-F238E27FC236}">
                <a16:creationId xmlns:a16="http://schemas.microsoft.com/office/drawing/2014/main" id="{DAA7BEE4-ADD3-46B1-AB96-AFD070C88B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96947" y="3747984"/>
            <a:ext cx="914400" cy="914400"/>
          </a:xfrm>
          <a:prstGeom prst="rect">
            <a:avLst/>
          </a:prstGeom>
        </p:spPr>
      </p:pic>
      <p:sp>
        <p:nvSpPr>
          <p:cNvPr id="21" name="TextBox 20">
            <a:extLst>
              <a:ext uri="{FF2B5EF4-FFF2-40B4-BE49-F238E27FC236}">
                <a16:creationId xmlns:a16="http://schemas.microsoft.com/office/drawing/2014/main" id="{136E5276-B4B7-4B1B-853F-EAF6269C8947}"/>
              </a:ext>
            </a:extLst>
          </p:cNvPr>
          <p:cNvSpPr txBox="1"/>
          <p:nvPr/>
        </p:nvSpPr>
        <p:spPr>
          <a:xfrm>
            <a:off x="1667644" y="2437784"/>
            <a:ext cx="1073243" cy="369332"/>
          </a:xfrm>
          <a:prstGeom prst="rect">
            <a:avLst/>
          </a:prstGeom>
          <a:noFill/>
        </p:spPr>
        <p:txBody>
          <a:bodyPr wrap="none" lIns="0" tIns="0" rIns="0" bIns="0" rtlCol="0">
            <a:spAutoFit/>
          </a:bodyPr>
          <a:lstStyle/>
          <a:p>
            <a:pPr algn="l"/>
            <a:r>
              <a:rPr lang="en-US" sz="2400" dirty="0">
                <a:solidFill>
                  <a:schemeClr val="bg1"/>
                </a:solidFill>
              </a:rPr>
              <a:t>Fairness</a:t>
            </a:r>
          </a:p>
        </p:txBody>
      </p:sp>
      <p:sp>
        <p:nvSpPr>
          <p:cNvPr id="22" name="TextBox 21">
            <a:extLst>
              <a:ext uri="{FF2B5EF4-FFF2-40B4-BE49-F238E27FC236}">
                <a16:creationId xmlns:a16="http://schemas.microsoft.com/office/drawing/2014/main" id="{653FA236-3987-4115-82E5-E2DE568798F1}"/>
              </a:ext>
            </a:extLst>
          </p:cNvPr>
          <p:cNvSpPr txBox="1"/>
          <p:nvPr/>
        </p:nvSpPr>
        <p:spPr>
          <a:xfrm>
            <a:off x="4710313" y="2411700"/>
            <a:ext cx="2551404" cy="369332"/>
          </a:xfrm>
          <a:prstGeom prst="rect">
            <a:avLst/>
          </a:prstGeom>
          <a:noFill/>
        </p:spPr>
        <p:txBody>
          <a:bodyPr wrap="none" lIns="0" tIns="0" rIns="0" bIns="0" rtlCol="0">
            <a:spAutoFit/>
          </a:bodyPr>
          <a:lstStyle/>
          <a:p>
            <a:pPr algn="l"/>
            <a:r>
              <a:rPr lang="en-US" sz="2400" dirty="0">
                <a:solidFill>
                  <a:schemeClr val="bg1"/>
                </a:solidFill>
              </a:rPr>
              <a:t>Reliability &amp; Safety</a:t>
            </a:r>
          </a:p>
        </p:txBody>
      </p:sp>
      <p:sp>
        <p:nvSpPr>
          <p:cNvPr id="23" name="TextBox 22">
            <a:extLst>
              <a:ext uri="{FF2B5EF4-FFF2-40B4-BE49-F238E27FC236}">
                <a16:creationId xmlns:a16="http://schemas.microsoft.com/office/drawing/2014/main" id="{91665F9B-B055-4B91-9567-3845DE072911}"/>
              </a:ext>
            </a:extLst>
          </p:cNvPr>
          <p:cNvSpPr txBox="1"/>
          <p:nvPr/>
        </p:nvSpPr>
        <p:spPr>
          <a:xfrm>
            <a:off x="8714881" y="2393922"/>
            <a:ext cx="2440605" cy="369332"/>
          </a:xfrm>
          <a:prstGeom prst="rect">
            <a:avLst/>
          </a:prstGeom>
          <a:noFill/>
        </p:spPr>
        <p:txBody>
          <a:bodyPr wrap="none" lIns="0" tIns="0" rIns="0" bIns="0" rtlCol="0">
            <a:spAutoFit/>
          </a:bodyPr>
          <a:lstStyle/>
          <a:p>
            <a:pPr algn="l"/>
            <a:r>
              <a:rPr lang="en-US" sz="2400" dirty="0">
                <a:solidFill>
                  <a:schemeClr val="bg1"/>
                </a:solidFill>
              </a:rPr>
              <a:t>Privacy &amp; Security</a:t>
            </a:r>
          </a:p>
        </p:txBody>
      </p:sp>
      <p:sp>
        <p:nvSpPr>
          <p:cNvPr id="24" name="TextBox 23">
            <a:extLst>
              <a:ext uri="{FF2B5EF4-FFF2-40B4-BE49-F238E27FC236}">
                <a16:creationId xmlns:a16="http://schemas.microsoft.com/office/drawing/2014/main" id="{E948A4C3-96EA-4C34-A6FF-05415769BA69}"/>
              </a:ext>
            </a:extLst>
          </p:cNvPr>
          <p:cNvSpPr txBox="1"/>
          <p:nvPr/>
        </p:nvSpPr>
        <p:spPr>
          <a:xfrm>
            <a:off x="1380100" y="4686035"/>
            <a:ext cx="1755096" cy="369332"/>
          </a:xfrm>
          <a:prstGeom prst="rect">
            <a:avLst/>
          </a:prstGeom>
          <a:noFill/>
        </p:spPr>
        <p:txBody>
          <a:bodyPr wrap="none" lIns="0" tIns="0" rIns="0" bIns="0" rtlCol="0">
            <a:spAutoFit/>
          </a:bodyPr>
          <a:lstStyle/>
          <a:p>
            <a:pPr algn="l"/>
            <a:r>
              <a:rPr lang="en-US" sz="2400" dirty="0">
                <a:solidFill>
                  <a:schemeClr val="bg1"/>
                </a:solidFill>
              </a:rPr>
              <a:t>Inclusiveness</a:t>
            </a:r>
          </a:p>
        </p:txBody>
      </p:sp>
      <p:sp>
        <p:nvSpPr>
          <p:cNvPr id="25" name="TextBox 24">
            <a:extLst>
              <a:ext uri="{FF2B5EF4-FFF2-40B4-BE49-F238E27FC236}">
                <a16:creationId xmlns:a16="http://schemas.microsoft.com/office/drawing/2014/main" id="{1DECB8A1-6C2E-4FFE-84E0-66698E402BED}"/>
              </a:ext>
            </a:extLst>
          </p:cNvPr>
          <p:cNvSpPr txBox="1"/>
          <p:nvPr/>
        </p:nvSpPr>
        <p:spPr>
          <a:xfrm>
            <a:off x="5175219" y="4686035"/>
            <a:ext cx="1768561" cy="369332"/>
          </a:xfrm>
          <a:prstGeom prst="rect">
            <a:avLst/>
          </a:prstGeom>
          <a:noFill/>
        </p:spPr>
        <p:txBody>
          <a:bodyPr wrap="none" lIns="0" tIns="0" rIns="0" bIns="0" rtlCol="0">
            <a:spAutoFit/>
          </a:bodyPr>
          <a:lstStyle/>
          <a:p>
            <a:pPr algn="l"/>
            <a:r>
              <a:rPr lang="en-US" sz="2400" dirty="0">
                <a:solidFill>
                  <a:schemeClr val="bg1"/>
                </a:solidFill>
              </a:rPr>
              <a:t>Transparency</a:t>
            </a:r>
          </a:p>
        </p:txBody>
      </p:sp>
      <p:sp>
        <p:nvSpPr>
          <p:cNvPr id="26" name="TextBox 25">
            <a:extLst>
              <a:ext uri="{FF2B5EF4-FFF2-40B4-BE49-F238E27FC236}">
                <a16:creationId xmlns:a16="http://schemas.microsoft.com/office/drawing/2014/main" id="{78E0256D-5DDA-481F-B07A-8F5D46BDE425}"/>
              </a:ext>
            </a:extLst>
          </p:cNvPr>
          <p:cNvSpPr txBox="1"/>
          <p:nvPr/>
        </p:nvSpPr>
        <p:spPr>
          <a:xfrm>
            <a:off x="9042673" y="4683635"/>
            <a:ext cx="1936428" cy="369332"/>
          </a:xfrm>
          <a:prstGeom prst="rect">
            <a:avLst/>
          </a:prstGeom>
          <a:noFill/>
        </p:spPr>
        <p:txBody>
          <a:bodyPr wrap="none" lIns="0" tIns="0" rIns="0" bIns="0" rtlCol="0">
            <a:spAutoFit/>
          </a:bodyPr>
          <a:lstStyle/>
          <a:p>
            <a:pPr algn="l"/>
            <a:r>
              <a:rPr lang="en-US" sz="2400" dirty="0">
                <a:solidFill>
                  <a:schemeClr val="bg1"/>
                </a:solidFill>
              </a:rPr>
              <a:t>Accountability</a:t>
            </a:r>
          </a:p>
        </p:txBody>
      </p:sp>
      <p:sp>
        <p:nvSpPr>
          <p:cNvPr id="28" name="TextBox 27">
            <a:extLst>
              <a:ext uri="{FF2B5EF4-FFF2-40B4-BE49-F238E27FC236}">
                <a16:creationId xmlns:a16="http://schemas.microsoft.com/office/drawing/2014/main" id="{8467FBD5-1513-4F16-9894-177C5E6A2FE4}"/>
              </a:ext>
            </a:extLst>
          </p:cNvPr>
          <p:cNvSpPr txBox="1"/>
          <p:nvPr/>
        </p:nvSpPr>
        <p:spPr>
          <a:xfrm>
            <a:off x="3135196" y="6200745"/>
            <a:ext cx="6413829" cy="461665"/>
          </a:xfrm>
          <a:prstGeom prst="rect">
            <a:avLst/>
          </a:prstGeom>
          <a:noFill/>
        </p:spPr>
        <p:txBody>
          <a:bodyPr wrap="square">
            <a:spAutoFit/>
          </a:bodyPr>
          <a:lstStyle/>
          <a:p>
            <a:r>
              <a:rPr lang="en-US" sz="2400" dirty="0">
                <a:solidFill>
                  <a:srgbClr val="00BCF2"/>
                </a:solidFill>
              </a:rPr>
              <a:t>https://www.microsoft.com/ai/responsible-ai</a:t>
            </a:r>
          </a:p>
        </p:txBody>
      </p:sp>
    </p:spTree>
    <p:extLst>
      <p:ext uri="{BB962C8B-B14F-4D97-AF65-F5344CB8AC3E}">
        <p14:creationId xmlns:p14="http://schemas.microsoft.com/office/powerpoint/2010/main" val="11894543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A46FEA3-1B91-4E4A-ACF3-646FCADC4DB9}"/>
              </a:ext>
            </a:extLst>
          </p:cNvPr>
          <p:cNvSpPr>
            <a:spLocks noGrp="1"/>
          </p:cNvSpPr>
          <p:nvPr>
            <p:ph type="title"/>
          </p:nvPr>
        </p:nvSpPr>
        <p:spPr>
          <a:xfrm>
            <a:off x="106500" y="1636150"/>
            <a:ext cx="5428936" cy="1792850"/>
          </a:xfrm>
        </p:spPr>
        <p:txBody>
          <a:bodyPr anchor="b"/>
          <a:lstStyle/>
          <a:p>
            <a:r>
              <a:rPr lang="en-US" dirty="0"/>
              <a:t>Explore</a:t>
            </a:r>
            <a:br>
              <a:rPr lang="en-US" dirty="0"/>
            </a:br>
            <a:r>
              <a:rPr lang="en-US" sz="3600" dirty="0">
                <a:solidFill>
                  <a:schemeClr val="accent2"/>
                </a:solidFill>
              </a:rPr>
              <a:t>Responsible AI</a:t>
            </a:r>
            <a:endParaRPr lang="en-US" dirty="0">
              <a:solidFill>
                <a:schemeClr val="accent2"/>
              </a:solidFill>
            </a:endParaRPr>
          </a:p>
        </p:txBody>
      </p:sp>
      <p:sp>
        <p:nvSpPr>
          <p:cNvPr id="4" name="TextBox 3">
            <a:extLst>
              <a:ext uri="{FF2B5EF4-FFF2-40B4-BE49-F238E27FC236}">
                <a16:creationId xmlns:a16="http://schemas.microsoft.com/office/drawing/2014/main" id="{48151B37-00D6-4C66-B3FE-194A14529800}"/>
              </a:ext>
            </a:extLst>
          </p:cNvPr>
          <p:cNvSpPr txBox="1"/>
          <p:nvPr/>
        </p:nvSpPr>
        <p:spPr>
          <a:xfrm>
            <a:off x="308498" y="3429000"/>
            <a:ext cx="5562543" cy="1231106"/>
          </a:xfrm>
          <a:prstGeom prst="rect">
            <a:avLst/>
          </a:prstGeom>
          <a:noFill/>
        </p:spPr>
        <p:style>
          <a:lnRef idx="0">
            <a:scrgbClr r="0" g="0" b="0"/>
          </a:lnRef>
          <a:fillRef idx="0">
            <a:scrgbClr r="0" g="0" b="0"/>
          </a:fillRef>
          <a:effectRef idx="0">
            <a:scrgbClr r="0" g="0" b="0"/>
          </a:effectRef>
          <a:fontRef idx="major"/>
        </p:style>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Go to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https://aka.ms/ai-module-one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0"/>
              </a:spcAft>
              <a:buClrTx/>
              <a:buSzTx/>
              <a:buFontTx/>
              <a:buAutoNum type="arabicPeriod"/>
              <a:tabLst/>
              <a:defRPr/>
            </a:pPr>
            <a:r>
              <a:rPr lang="en-US" sz="2000" dirty="0">
                <a:gradFill>
                  <a:gsLst>
                    <a:gs pos="2917">
                      <a:srgbClr val="1A1A1A"/>
                    </a:gs>
                    <a:gs pos="30000">
                      <a:srgbClr val="1A1A1A"/>
                    </a:gs>
                  </a:gsLst>
                  <a:lin ang="5400000" scaled="0"/>
                </a:gradFill>
                <a:latin typeface="Segoe UI"/>
                <a:ea typeface="+mn-ea"/>
                <a:cs typeface="+mn-cs"/>
              </a:rPr>
              <a:t>Read more about principles of responsible AI</a:t>
            </a:r>
          </a:p>
          <a:p>
            <a:pPr marL="457200" marR="0" lvl="0" indent="-457200" algn="l" defTabSz="914367" rtl="0" eaLnBrk="1" fontAlgn="auto" latinLnBrk="0" hangingPunct="1">
              <a:lnSpc>
                <a:spcPct val="100000"/>
              </a:lnSpc>
              <a:spcBef>
                <a:spcPts val="0"/>
              </a:spcBef>
              <a:spcAft>
                <a:spcPts val="0"/>
              </a:spcAft>
              <a:buClrTx/>
              <a:buSzTx/>
              <a:buFontTx/>
              <a:buAutoNum type="arabicPeriod"/>
              <a:tabLst/>
              <a:defRPr/>
            </a:pPr>
            <a:r>
              <a:rPr lang="en-US" sz="2000" dirty="0">
                <a:gradFill>
                  <a:gsLst>
                    <a:gs pos="2917">
                      <a:srgbClr val="1A1A1A"/>
                    </a:gs>
                    <a:gs pos="30000">
                      <a:srgbClr val="1A1A1A"/>
                    </a:gs>
                  </a:gsLst>
                  <a:lin ang="5400000" scaled="0"/>
                </a:gradFill>
                <a:latin typeface="Segoe UI"/>
                <a:ea typeface="+mn-ea"/>
                <a:cs typeface="+mn-cs"/>
              </a:rPr>
              <a:t>Can you identify how the principles are distinct from one another?</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150886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49D6CEE-A618-4C9B-A979-8F0DC26FBE77}"/>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4123" t="22098" r="26299"/>
          <a:stretch/>
        </p:blipFill>
        <p:spPr>
          <a:xfrm>
            <a:off x="8519374" y="3728433"/>
            <a:ext cx="3342067" cy="3129081"/>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879306" y="1675250"/>
            <a:ext cx="9384447" cy="3693319"/>
          </a:xfrm>
        </p:spPr>
        <p:txBody>
          <a:bodyPr/>
          <a:lstStyle/>
          <a:p>
            <a:pPr marL="0" indent="0">
              <a:lnSpc>
                <a:spcPct val="100000"/>
              </a:lnSpc>
              <a:buNone/>
            </a:pPr>
            <a:r>
              <a:rPr lang="en-US" sz="2400" dirty="0"/>
              <a:t>We covered the following concepts:</a:t>
            </a:r>
          </a:p>
          <a:p>
            <a:pPr marL="0" indent="0">
              <a:lnSpc>
                <a:spcPct val="100000"/>
              </a:lnSpc>
              <a:buNone/>
            </a:pPr>
            <a:endParaRPr lang="en-US" sz="2400" dirty="0"/>
          </a:p>
          <a:p>
            <a:pPr>
              <a:lnSpc>
                <a:spcPct val="100000"/>
              </a:lnSpc>
              <a:buFont typeface="Wingdings" panose="05000000000000000000" pitchFamily="2" charset="2"/>
              <a:buChar char="§"/>
            </a:pPr>
            <a:r>
              <a:rPr lang="en-US" sz="2400" dirty="0"/>
              <a:t>Artificial Intelligence in Azure</a:t>
            </a:r>
          </a:p>
          <a:p>
            <a:pPr marL="571500" lvl="1" indent="-342900">
              <a:buFont typeface="Arial" panose="020B0604020202020204" pitchFamily="34" charset="0"/>
              <a:buChar char="•"/>
            </a:pPr>
            <a:r>
              <a:rPr lang="en-US" sz="2400" dirty="0"/>
              <a:t>What is Artificial Intelligence?</a:t>
            </a:r>
          </a:p>
          <a:p>
            <a:pPr marL="571500" lvl="1" indent="-342900">
              <a:buFont typeface="Arial" panose="020B0604020202020204" pitchFamily="34" charset="0"/>
              <a:buChar char="•"/>
            </a:pPr>
            <a:r>
              <a:rPr lang="en-US" sz="2400" dirty="0"/>
              <a:t>Common Artificial Intelligence Workloads</a:t>
            </a:r>
          </a:p>
          <a:p>
            <a:pPr marL="571500" lvl="1" indent="-342900">
              <a:buFont typeface="Arial" panose="020B0604020202020204" pitchFamily="34" charset="0"/>
              <a:buChar char="•"/>
            </a:pPr>
            <a:r>
              <a:rPr lang="it-IT" sz="2400" dirty="0"/>
              <a:t>Artificial Intelligence in Microsoft Azure</a:t>
            </a:r>
          </a:p>
          <a:p>
            <a:pPr marL="228600" lvl="1"/>
            <a:endParaRPr lang="en-US" sz="2400" dirty="0"/>
          </a:p>
          <a:p>
            <a:pPr>
              <a:lnSpc>
                <a:spcPct val="100000"/>
              </a:lnSpc>
              <a:buFont typeface="Wingdings" panose="05000000000000000000" pitchFamily="2" charset="2"/>
              <a:buChar char="§"/>
            </a:pPr>
            <a:r>
              <a:rPr lang="en-US" sz="2400" dirty="0"/>
              <a:t>Responsible AI</a:t>
            </a:r>
          </a:p>
          <a:p>
            <a:pPr marL="571500" lvl="1" indent="-342900">
              <a:buFont typeface="Arial" panose="020B0604020202020204" pitchFamily="34" charset="0"/>
              <a:buChar char="•"/>
            </a:pPr>
            <a:r>
              <a:rPr lang="en-US" sz="2400" dirty="0"/>
              <a:t>Challenges and Risks with AI</a:t>
            </a:r>
          </a:p>
          <a:p>
            <a:pPr marL="571500" lvl="1" indent="-342900">
              <a:buFont typeface="Arial" panose="020B0604020202020204" pitchFamily="34" charset="0"/>
              <a:buChar char="•"/>
            </a:pPr>
            <a:r>
              <a:rPr lang="en-US" sz="2400" dirty="0"/>
              <a:t>Principles of Responsible AI</a:t>
            </a:r>
          </a:p>
        </p:txBody>
      </p:sp>
    </p:spTree>
    <p:extLst>
      <p:ext uri="{BB962C8B-B14F-4D97-AF65-F5344CB8AC3E}">
        <p14:creationId xmlns:p14="http://schemas.microsoft.com/office/powerpoint/2010/main" val="1688553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Explore Further on Microsoft Learn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974067"/>
            <a:ext cx="9384447" cy="738664"/>
          </a:xfrm>
        </p:spPr>
        <p:txBody>
          <a:bodyPr/>
          <a:lstStyle/>
          <a:p>
            <a:pPr marL="0" indent="0">
              <a:lnSpc>
                <a:spcPct val="100000"/>
              </a:lnSpc>
              <a:buNone/>
            </a:pPr>
            <a:r>
              <a:rPr lang="en-US" sz="2400" dirty="0"/>
              <a:t>Get started with artificial intelligence on Azure</a:t>
            </a:r>
          </a:p>
          <a:p>
            <a:pPr marL="0" indent="0">
              <a:lnSpc>
                <a:spcPct val="100000"/>
              </a:lnSpc>
              <a:buNone/>
            </a:pPr>
            <a:r>
              <a:rPr lang="en-US" sz="2400" dirty="0">
                <a:solidFill>
                  <a:srgbClr val="00BCF2"/>
                </a:solidFill>
              </a:rPr>
              <a:t>https://aka.ms/learn-artificial-intelligence</a:t>
            </a:r>
            <a:endParaRPr lang="en-US" sz="2400" dirty="0">
              <a:highlight>
                <a:srgbClr val="FFFF00"/>
              </a:highlight>
            </a:endParaRPr>
          </a:p>
        </p:txBody>
      </p:sp>
      <p:pic>
        <p:nvPicPr>
          <p:cNvPr id="4" name="Graphic 3" descr="Internet">
            <a:extLst>
              <a:ext uri="{FF2B5EF4-FFF2-40B4-BE49-F238E27FC236}">
                <a16:creationId xmlns:a16="http://schemas.microsoft.com/office/drawing/2014/main" id="{D24AE350-9241-4B7D-8786-D1531B509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3926" y="3743327"/>
            <a:ext cx="3114674" cy="3114674"/>
          </a:xfrm>
          <a:prstGeom prst="rect">
            <a:avLst/>
          </a:prstGeom>
        </p:spPr>
      </p:pic>
    </p:spTree>
    <p:extLst>
      <p:ext uri="{BB962C8B-B14F-4D97-AF65-F5344CB8AC3E}">
        <p14:creationId xmlns:p14="http://schemas.microsoft.com/office/powerpoint/2010/main" val="9701514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6BC3F-6A16-DB4C-8A9C-2C7E6887FED3}"/>
              </a:ext>
            </a:extLst>
          </p:cNvPr>
          <p:cNvSpPr>
            <a:spLocks noGrp="1"/>
          </p:cNvSpPr>
          <p:nvPr>
            <p:ph type="title"/>
          </p:nvPr>
        </p:nvSpPr>
        <p:spPr>
          <a:xfrm>
            <a:off x="428681" y="2532575"/>
            <a:ext cx="11561001" cy="1792850"/>
          </a:xfrm>
        </p:spPr>
        <p:txBody>
          <a:bodyPr/>
          <a:lstStyle/>
          <a:p>
            <a:r>
              <a:rPr lang="en-US"/>
              <a:t>Module 1</a:t>
            </a:r>
            <a:br>
              <a:rPr lang="en-US" dirty="0"/>
            </a:br>
            <a:r>
              <a:rPr lang="en-US" sz="4000" dirty="0">
                <a:solidFill>
                  <a:schemeClr val="tx1"/>
                </a:solidFill>
              </a:rPr>
              <a:t>Introduction to AI</a:t>
            </a:r>
            <a:endParaRPr lang="en-US" dirty="0">
              <a:solidFill>
                <a:schemeClr val="tx1"/>
              </a:solidFill>
            </a:endParaRPr>
          </a:p>
        </p:txBody>
      </p:sp>
    </p:spTree>
    <p:extLst>
      <p:ext uri="{BB962C8B-B14F-4D97-AF65-F5344CB8AC3E}">
        <p14:creationId xmlns:p14="http://schemas.microsoft.com/office/powerpoint/2010/main" val="6221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6749" t="19587" r="24896"/>
          <a:stretch/>
        </p:blipFill>
        <p:spPr>
          <a:xfrm>
            <a:off x="8145887" y="3361386"/>
            <a:ext cx="3528812" cy="3496614"/>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39330" y="1623734"/>
            <a:ext cx="9059480" cy="3693319"/>
          </a:xfrm>
        </p:spPr>
        <p:txBody>
          <a:bodyPr/>
          <a:lstStyle/>
          <a:p>
            <a:pPr marL="0" indent="0">
              <a:lnSpc>
                <a:spcPct val="100000"/>
              </a:lnSpc>
              <a:buNone/>
            </a:pPr>
            <a:r>
              <a:rPr lang="en-US" sz="2400" dirty="0"/>
              <a:t>You will learn the following concepts:</a:t>
            </a:r>
          </a:p>
          <a:p>
            <a:pPr marL="0" indent="0">
              <a:lnSpc>
                <a:spcPct val="100000"/>
              </a:lnSpc>
              <a:buNone/>
            </a:pPr>
            <a:endParaRPr lang="en-US" sz="2400" dirty="0"/>
          </a:p>
          <a:p>
            <a:pPr>
              <a:lnSpc>
                <a:spcPct val="100000"/>
              </a:lnSpc>
              <a:buFont typeface="Wingdings" panose="05000000000000000000" pitchFamily="2" charset="2"/>
              <a:buChar char="§"/>
            </a:pPr>
            <a:r>
              <a:rPr lang="en-US" sz="2400" dirty="0"/>
              <a:t>Artificial Intelligence in Azure</a:t>
            </a:r>
          </a:p>
          <a:p>
            <a:pPr marL="571500" lvl="1" indent="-342900">
              <a:buFont typeface="Arial" panose="020B0604020202020204" pitchFamily="34" charset="0"/>
              <a:buChar char="•"/>
            </a:pPr>
            <a:r>
              <a:rPr lang="en-US" sz="2400" dirty="0"/>
              <a:t>What is Artificial Intelligence?</a:t>
            </a:r>
          </a:p>
          <a:p>
            <a:pPr marL="571500" lvl="1" indent="-342900">
              <a:buFont typeface="Arial" panose="020B0604020202020204" pitchFamily="34" charset="0"/>
              <a:buChar char="•"/>
            </a:pPr>
            <a:r>
              <a:rPr lang="en-US" sz="2400" dirty="0"/>
              <a:t>Common Artificial Intelligence Workloads</a:t>
            </a:r>
          </a:p>
          <a:p>
            <a:pPr marL="571500" lvl="1" indent="-342900">
              <a:buFont typeface="Arial" panose="020B0604020202020204" pitchFamily="34" charset="0"/>
              <a:buChar char="•"/>
            </a:pPr>
            <a:r>
              <a:rPr lang="it-IT" sz="2400" dirty="0"/>
              <a:t>Artificial Intelligence in Microsoft Azure</a:t>
            </a:r>
          </a:p>
          <a:p>
            <a:pPr marL="571500" lvl="1" indent="-342900">
              <a:buFont typeface="Arial" panose="020B0604020202020204" pitchFamily="34" charset="0"/>
              <a:buChar char="•"/>
            </a:pPr>
            <a:endParaRPr lang="en-US" sz="2400" dirty="0"/>
          </a:p>
          <a:p>
            <a:pPr>
              <a:lnSpc>
                <a:spcPct val="100000"/>
              </a:lnSpc>
              <a:buFont typeface="Wingdings" panose="05000000000000000000" pitchFamily="2" charset="2"/>
              <a:buChar char="§"/>
            </a:pPr>
            <a:r>
              <a:rPr lang="en-US" sz="2400" dirty="0"/>
              <a:t>Responsible AI</a:t>
            </a:r>
          </a:p>
          <a:p>
            <a:pPr marL="571500" lvl="1" indent="-342900">
              <a:buFont typeface="Arial" panose="020B0604020202020204" pitchFamily="34" charset="0"/>
              <a:buChar char="•"/>
            </a:pPr>
            <a:r>
              <a:rPr lang="en-US" sz="2400" dirty="0"/>
              <a:t>Challenges and Risks with AI</a:t>
            </a:r>
          </a:p>
          <a:p>
            <a:pPr marL="571500" lvl="1" indent="-342900">
              <a:buFont typeface="Arial" panose="020B0604020202020204" pitchFamily="34" charset="0"/>
              <a:buChar char="•"/>
            </a:pPr>
            <a:r>
              <a:rPr lang="en-US" sz="2400" dirty="0"/>
              <a:t>Principles of Responsible AI</a:t>
            </a: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2456167"/>
            <a:ext cx="7454643" cy="3558191"/>
          </a:xfrm>
        </p:spPr>
        <p:txBody>
          <a:bodyPr/>
          <a:lstStyle/>
          <a:p>
            <a:r>
              <a:rPr lang="en-US" dirty="0"/>
              <a:t>Lesson 1</a:t>
            </a:r>
            <a:br>
              <a:rPr lang="en-US" dirty="0"/>
            </a:br>
            <a:r>
              <a:rPr lang="en-US" sz="4000" dirty="0">
                <a:solidFill>
                  <a:schemeClr val="accent2"/>
                </a:solidFill>
              </a:rPr>
              <a:t>Artificial Intelligence in Azure</a:t>
            </a:r>
            <a:br>
              <a:rPr lang="en-US" dirty="0"/>
            </a:br>
            <a:endParaRPr lang="en-US" dirty="0"/>
          </a:p>
        </p:txBody>
      </p:sp>
      <p:pic>
        <p:nvPicPr>
          <p:cNvPr id="9" name="Picture 8" descr="A picture containing building, umbrella, giant, large&#10;&#10;Description automatically generated">
            <a:extLst>
              <a:ext uri="{FF2B5EF4-FFF2-40B4-BE49-F238E27FC236}">
                <a16:creationId xmlns:a16="http://schemas.microsoft.com/office/drawing/2014/main" id="{A47F4C29-535E-4806-93AC-996A4C202878}"/>
              </a:ext>
            </a:extLst>
          </p:cNvPr>
          <p:cNvPicPr>
            <a:picLocks noChangeAspect="1"/>
          </p:cNvPicPr>
          <p:nvPr/>
        </p:nvPicPr>
        <p:blipFill>
          <a:blip r:embed="rId3"/>
          <a:stretch>
            <a:fillRect/>
          </a:stretch>
        </p:blipFill>
        <p:spPr>
          <a:xfrm>
            <a:off x="9156879" y="4090912"/>
            <a:ext cx="2390858" cy="2386390"/>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2B8B94-96A4-4081-AF7D-E9995D123C0C}"/>
              </a:ext>
            </a:extLst>
          </p:cNvPr>
          <p:cNvSpPr/>
          <p:nvPr/>
        </p:nvSpPr>
        <p:spPr bwMode="auto">
          <a:xfrm>
            <a:off x="7883135" y="2042343"/>
            <a:ext cx="3638373" cy="35970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p:txBody>
          <a:bodyPr/>
          <a:lstStyle/>
          <a:p>
            <a:r>
              <a:rPr lang="en-US" dirty="0"/>
              <a:t>What is Artificial Intelligence?</a:t>
            </a:r>
          </a:p>
        </p:txBody>
      </p:sp>
      <p:sp>
        <p:nvSpPr>
          <p:cNvPr id="7" name="Text Placeholder 6">
            <a:extLst>
              <a:ext uri="{FF2B5EF4-FFF2-40B4-BE49-F238E27FC236}">
                <a16:creationId xmlns:a16="http://schemas.microsoft.com/office/drawing/2014/main" id="{AF45012D-E680-46E7-9FA4-56610DFE00B1}"/>
              </a:ext>
            </a:extLst>
          </p:cNvPr>
          <p:cNvSpPr>
            <a:spLocks noGrp="1"/>
          </p:cNvSpPr>
          <p:nvPr>
            <p:ph type="body" sz="quarter" idx="10"/>
          </p:nvPr>
        </p:nvSpPr>
        <p:spPr>
          <a:xfrm>
            <a:off x="821568" y="2605164"/>
            <a:ext cx="7329124" cy="2471446"/>
          </a:xfrm>
        </p:spPr>
        <p:txBody>
          <a:bodyPr/>
          <a:lstStyle/>
          <a:p>
            <a:pPr marL="0" indent="0">
              <a:buNone/>
            </a:pPr>
            <a:r>
              <a:rPr lang="en-US" dirty="0"/>
              <a:t>Software that imitates human capabilities</a:t>
            </a:r>
          </a:p>
          <a:p>
            <a:endParaRPr lang="en-US" sz="1050" dirty="0"/>
          </a:p>
          <a:p>
            <a:pPr lvl="1"/>
            <a:r>
              <a:rPr lang="en-US" dirty="0"/>
              <a:t>Making decisions based on data and past experience</a:t>
            </a:r>
          </a:p>
          <a:p>
            <a:pPr lvl="1"/>
            <a:r>
              <a:rPr lang="en-US" dirty="0"/>
              <a:t>Recognizing abnormal events</a:t>
            </a:r>
          </a:p>
          <a:p>
            <a:pPr lvl="1"/>
            <a:r>
              <a:rPr lang="en-US" dirty="0"/>
              <a:t>Interpreting visual input</a:t>
            </a:r>
          </a:p>
          <a:p>
            <a:pPr lvl="1"/>
            <a:r>
              <a:rPr lang="en-US" dirty="0"/>
              <a:t>Understanding written and spoken language</a:t>
            </a:r>
          </a:p>
          <a:p>
            <a:pPr lvl="1"/>
            <a:r>
              <a:rPr lang="en-US" dirty="0"/>
              <a:t>Engaging in dialogs and conversations</a:t>
            </a:r>
          </a:p>
        </p:txBody>
      </p:sp>
      <p:pic>
        <p:nvPicPr>
          <p:cNvPr id="3" name="Graphic 2" descr="Head with gears">
            <a:extLst>
              <a:ext uri="{FF2B5EF4-FFF2-40B4-BE49-F238E27FC236}">
                <a16:creationId xmlns:a16="http://schemas.microsoft.com/office/drawing/2014/main" id="{63834BF0-1A42-4E93-BFC8-6027AC742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833514" y="2072428"/>
            <a:ext cx="3536918" cy="3536918"/>
          </a:xfrm>
          <a:prstGeom prst="rect">
            <a:avLst/>
          </a:prstGeom>
        </p:spPr>
      </p:pic>
    </p:spTree>
    <p:extLst>
      <p:ext uri="{BB962C8B-B14F-4D97-AF65-F5344CB8AC3E}">
        <p14:creationId xmlns:p14="http://schemas.microsoft.com/office/powerpoint/2010/main" val="27274288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7">
            <a:extLst>
              <a:ext uri="{FF2B5EF4-FFF2-40B4-BE49-F238E27FC236}">
                <a16:creationId xmlns:a16="http://schemas.microsoft.com/office/drawing/2014/main" id="{037901E4-55F4-4729-A31E-880F28BFE06D}"/>
              </a:ext>
            </a:extLst>
          </p:cNvPr>
          <p:cNvGraphicFramePr>
            <a:graphicFrameLocks noGrp="1"/>
          </p:cNvGraphicFramePr>
          <p:nvPr>
            <p:extLst>
              <p:ext uri="{D42A27DB-BD31-4B8C-83A1-F6EECF244321}">
                <p14:modId xmlns:p14="http://schemas.microsoft.com/office/powerpoint/2010/main" val="3789534776"/>
              </p:ext>
            </p:extLst>
          </p:nvPr>
        </p:nvGraphicFramePr>
        <p:xfrm>
          <a:off x="633559" y="1581504"/>
          <a:ext cx="10809324" cy="4536140"/>
        </p:xfrm>
        <a:graphic>
          <a:graphicData uri="http://schemas.openxmlformats.org/drawingml/2006/table">
            <a:tbl>
              <a:tblPr firstRow="1" bandRow="1">
                <a:tableStyleId>{5940675A-B579-460E-94D1-54222C63F5DA}</a:tableStyleId>
              </a:tblPr>
              <a:tblGrid>
                <a:gridCol w="1014598">
                  <a:extLst>
                    <a:ext uri="{9D8B030D-6E8A-4147-A177-3AD203B41FA5}">
                      <a16:colId xmlns:a16="http://schemas.microsoft.com/office/drawing/2014/main" val="3578943820"/>
                    </a:ext>
                  </a:extLst>
                </a:gridCol>
                <a:gridCol w="4759431">
                  <a:extLst>
                    <a:ext uri="{9D8B030D-6E8A-4147-A177-3AD203B41FA5}">
                      <a16:colId xmlns:a16="http://schemas.microsoft.com/office/drawing/2014/main" val="3172409955"/>
                    </a:ext>
                  </a:extLst>
                </a:gridCol>
                <a:gridCol w="5035295">
                  <a:extLst>
                    <a:ext uri="{9D8B030D-6E8A-4147-A177-3AD203B41FA5}">
                      <a16:colId xmlns:a16="http://schemas.microsoft.com/office/drawing/2014/main" val="1925463671"/>
                    </a:ext>
                  </a:extLst>
                </a:gridCol>
              </a:tblGrid>
              <a:tr h="907228">
                <a:tc>
                  <a:txBody>
                    <a:bodyPr/>
                    <a:lstStyle/>
                    <a:p>
                      <a:endParaRPr lang="en-US"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800" dirty="0"/>
                        <a:t>Machine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Predictive models based on data and statistics – the foundation for AI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061909"/>
                  </a:ext>
                </a:extLst>
              </a:tr>
              <a:tr h="907228">
                <a:tc>
                  <a:txBody>
                    <a:bodyPr/>
                    <a:lstStyle/>
                    <a:p>
                      <a:endParaRPr lang="en-US"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800" dirty="0"/>
                        <a:t>Anomaly Detection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Systems that detect unusual patterns or events, enabling pre-emptive 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828244"/>
                  </a:ext>
                </a:extLst>
              </a:tr>
              <a:tr h="907228">
                <a:tc>
                  <a:txBody>
                    <a:bodyPr/>
                    <a:lstStyle/>
                    <a:p>
                      <a:endParaRPr lang="en-US"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800" dirty="0"/>
                        <a:t>Computer Vision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Applications that interpret visual input from cameras, images, or videos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72490"/>
                  </a:ext>
                </a:extLst>
              </a:tr>
              <a:tr h="907228">
                <a:tc>
                  <a:txBody>
                    <a:bodyPr/>
                    <a:lstStyle/>
                    <a:p>
                      <a:endParaRPr lang="en-US"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800" dirty="0"/>
                        <a:t>Natural Language 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Applications that can interpret written or spoken language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878531"/>
                  </a:ext>
                </a:extLst>
              </a:tr>
              <a:tr h="907228">
                <a:tc>
                  <a:txBody>
                    <a:bodyPr/>
                    <a:lstStyle/>
                    <a:p>
                      <a:endParaRPr lang="en-US"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sz="2800" dirty="0"/>
                        <a:t>Conversational AI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AI agents, (or </a:t>
                      </a:r>
                      <a:r>
                        <a:rPr lang="en-US" sz="1800" i="1" dirty="0"/>
                        <a:t>bots</a:t>
                      </a:r>
                      <a:r>
                        <a:rPr lang="en-US" sz="1800" dirty="0"/>
                        <a:t>), that can engage in dialogs with human users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658521"/>
                  </a:ext>
                </a:extLst>
              </a:tr>
            </a:tbl>
          </a:graphicData>
        </a:graphic>
      </p:graphicFrame>
      <p:sp>
        <p:nvSpPr>
          <p:cNvPr id="2" name="Title 1">
            <a:extLst>
              <a:ext uri="{FF2B5EF4-FFF2-40B4-BE49-F238E27FC236}">
                <a16:creationId xmlns:a16="http://schemas.microsoft.com/office/drawing/2014/main" id="{C80E36F9-5B9C-4C33-9208-6BED2FB2122B}"/>
              </a:ext>
            </a:extLst>
          </p:cNvPr>
          <p:cNvSpPr>
            <a:spLocks noGrp="1"/>
          </p:cNvSpPr>
          <p:nvPr>
            <p:ph type="title"/>
          </p:nvPr>
        </p:nvSpPr>
        <p:spPr/>
        <p:txBody>
          <a:bodyPr/>
          <a:lstStyle/>
          <a:p>
            <a:r>
              <a:rPr lang="en-US" dirty="0"/>
              <a:t>Common Artificial Intelligence Workloads</a:t>
            </a:r>
          </a:p>
        </p:txBody>
      </p:sp>
      <p:grpSp>
        <p:nvGrpSpPr>
          <p:cNvPr id="70" name="Group 69">
            <a:extLst>
              <a:ext uri="{FF2B5EF4-FFF2-40B4-BE49-F238E27FC236}">
                <a16:creationId xmlns:a16="http://schemas.microsoft.com/office/drawing/2014/main" id="{4FBFA84B-490E-4EE1-8965-52B1F0048B29}"/>
              </a:ext>
            </a:extLst>
          </p:cNvPr>
          <p:cNvGrpSpPr/>
          <p:nvPr/>
        </p:nvGrpSpPr>
        <p:grpSpPr>
          <a:xfrm>
            <a:off x="834916" y="4347396"/>
            <a:ext cx="743243" cy="885577"/>
            <a:chOff x="9327742" y="3148475"/>
            <a:chExt cx="828325" cy="1029192"/>
          </a:xfrm>
          <a:solidFill>
            <a:schemeClr val="bg1"/>
          </a:solidFill>
        </p:grpSpPr>
        <p:pic>
          <p:nvPicPr>
            <p:cNvPr id="55" name="Graphic 54" descr="Open book">
              <a:extLst>
                <a:ext uri="{FF2B5EF4-FFF2-40B4-BE49-F238E27FC236}">
                  <a16:creationId xmlns:a16="http://schemas.microsoft.com/office/drawing/2014/main" id="{B6094122-AFDE-4B2F-905C-F3D8F200BE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7742" y="3586018"/>
              <a:ext cx="591649" cy="591649"/>
            </a:xfrm>
            <a:prstGeom prst="rect">
              <a:avLst/>
            </a:prstGeom>
          </p:spPr>
        </p:pic>
        <p:pic>
          <p:nvPicPr>
            <p:cNvPr id="61" name="Graphic 60" descr="Chat">
              <a:extLst>
                <a:ext uri="{FF2B5EF4-FFF2-40B4-BE49-F238E27FC236}">
                  <a16:creationId xmlns:a16="http://schemas.microsoft.com/office/drawing/2014/main" id="{229B76BE-6470-4525-A579-7CF5114774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7362" y="3148475"/>
              <a:ext cx="678705" cy="678705"/>
            </a:xfrm>
            <a:prstGeom prst="rect">
              <a:avLst/>
            </a:prstGeom>
          </p:spPr>
        </p:pic>
      </p:grpSp>
      <p:pic>
        <p:nvPicPr>
          <p:cNvPr id="4" name="Graphic 3" descr="Eye Scan">
            <a:extLst>
              <a:ext uri="{FF2B5EF4-FFF2-40B4-BE49-F238E27FC236}">
                <a16:creationId xmlns:a16="http://schemas.microsoft.com/office/drawing/2014/main" id="{1CDEFD37-1F42-4208-9797-8C6155CE7A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9673" y="3478048"/>
            <a:ext cx="792897" cy="792897"/>
          </a:xfrm>
          <a:prstGeom prst="rect">
            <a:avLst/>
          </a:prstGeom>
        </p:spPr>
      </p:pic>
      <p:grpSp>
        <p:nvGrpSpPr>
          <p:cNvPr id="26" name="Group 25">
            <a:extLst>
              <a:ext uri="{FF2B5EF4-FFF2-40B4-BE49-F238E27FC236}">
                <a16:creationId xmlns:a16="http://schemas.microsoft.com/office/drawing/2014/main" id="{0BF19253-B6B5-47BD-9E5E-88B610525B95}"/>
              </a:ext>
            </a:extLst>
          </p:cNvPr>
          <p:cNvGrpSpPr/>
          <p:nvPr/>
        </p:nvGrpSpPr>
        <p:grpSpPr>
          <a:xfrm>
            <a:off x="646096" y="1658756"/>
            <a:ext cx="1097204" cy="745389"/>
            <a:chOff x="7086907" y="3056305"/>
            <a:chExt cx="1097204" cy="745389"/>
          </a:xfrm>
          <a:solidFill>
            <a:schemeClr val="bg1"/>
          </a:solidFill>
        </p:grpSpPr>
        <p:pic>
          <p:nvPicPr>
            <p:cNvPr id="7" name="Graphic 6" descr="Binary">
              <a:extLst>
                <a:ext uri="{FF2B5EF4-FFF2-40B4-BE49-F238E27FC236}">
                  <a16:creationId xmlns:a16="http://schemas.microsoft.com/office/drawing/2014/main" id="{C3EE24FB-BCCB-4F2B-8B3A-889D8E4E74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86907" y="3211718"/>
              <a:ext cx="501064" cy="501064"/>
            </a:xfrm>
            <a:prstGeom prst="rect">
              <a:avLst/>
            </a:prstGeom>
          </p:spPr>
        </p:pic>
        <p:pic>
          <p:nvPicPr>
            <p:cNvPr id="9" name="Graphic 8" descr="Single gear">
              <a:extLst>
                <a:ext uri="{FF2B5EF4-FFF2-40B4-BE49-F238E27FC236}">
                  <a16:creationId xmlns:a16="http://schemas.microsoft.com/office/drawing/2014/main" id="{7E060F76-D870-4E5D-9031-2C90E2B8E2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38722" y="3056305"/>
              <a:ext cx="745389" cy="745389"/>
            </a:xfrm>
            <a:prstGeom prst="rect">
              <a:avLst/>
            </a:prstGeom>
          </p:spPr>
        </p:pic>
      </p:grpSp>
      <p:pic>
        <p:nvPicPr>
          <p:cNvPr id="12" name="Graphic 11" descr="Chat bubble">
            <a:extLst>
              <a:ext uri="{FF2B5EF4-FFF2-40B4-BE49-F238E27FC236}">
                <a16:creationId xmlns:a16="http://schemas.microsoft.com/office/drawing/2014/main" id="{373F81B7-B499-4E4D-B0FC-BE2D2E63D5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9338" y="5196794"/>
            <a:ext cx="914400" cy="914400"/>
          </a:xfrm>
          <a:prstGeom prst="rect">
            <a:avLst/>
          </a:prstGeom>
        </p:spPr>
      </p:pic>
      <p:pic>
        <p:nvPicPr>
          <p:cNvPr id="18" name="Graphic 17" descr="Warning">
            <a:extLst>
              <a:ext uri="{FF2B5EF4-FFF2-40B4-BE49-F238E27FC236}">
                <a16:creationId xmlns:a16="http://schemas.microsoft.com/office/drawing/2014/main" id="{B32ABC0D-965C-49DF-AA7F-01D8AD24A2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9151" y="2627332"/>
            <a:ext cx="627529" cy="627529"/>
          </a:xfrm>
          <a:prstGeom prst="rect">
            <a:avLst/>
          </a:prstGeom>
        </p:spPr>
      </p:pic>
    </p:spTree>
    <p:extLst>
      <p:ext uri="{BB962C8B-B14F-4D97-AF65-F5344CB8AC3E}">
        <p14:creationId xmlns:p14="http://schemas.microsoft.com/office/powerpoint/2010/main" val="21439231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C236-CFD9-4014-8E7A-F5FAC60F84ED}"/>
              </a:ext>
            </a:extLst>
          </p:cNvPr>
          <p:cNvSpPr>
            <a:spLocks noGrp="1"/>
          </p:cNvSpPr>
          <p:nvPr>
            <p:ph type="title"/>
          </p:nvPr>
        </p:nvSpPr>
        <p:spPr/>
        <p:txBody>
          <a:bodyPr/>
          <a:lstStyle/>
          <a:p>
            <a:r>
              <a:rPr lang="en-US" dirty="0"/>
              <a:t>Artificial Intelligence in Microsoft Azure</a:t>
            </a:r>
          </a:p>
        </p:txBody>
      </p:sp>
      <p:sp>
        <p:nvSpPr>
          <p:cNvPr id="3" name="Text Placeholder 2">
            <a:extLst>
              <a:ext uri="{FF2B5EF4-FFF2-40B4-BE49-F238E27FC236}">
                <a16:creationId xmlns:a16="http://schemas.microsoft.com/office/drawing/2014/main" id="{07193A85-5F1A-47BD-B87A-008C365F0223}"/>
              </a:ext>
            </a:extLst>
          </p:cNvPr>
          <p:cNvSpPr>
            <a:spLocks noGrp="1"/>
          </p:cNvSpPr>
          <p:nvPr>
            <p:ph type="body" sz="quarter" idx="10"/>
          </p:nvPr>
        </p:nvSpPr>
        <p:spPr>
          <a:xfrm>
            <a:off x="964309" y="1761661"/>
            <a:ext cx="10680573" cy="2043636"/>
          </a:xfrm>
        </p:spPr>
        <p:txBody>
          <a:bodyPr/>
          <a:lstStyle/>
          <a:p>
            <a:pPr marL="0" indent="0">
              <a:buNone/>
            </a:pPr>
            <a:r>
              <a:rPr lang="en-US" sz="3200" dirty="0"/>
              <a:t>Scalable, reliable cloud platform for AI</a:t>
            </a:r>
          </a:p>
          <a:p>
            <a:r>
              <a:rPr lang="en-US" dirty="0"/>
              <a:t>Data storage</a:t>
            </a:r>
          </a:p>
          <a:p>
            <a:r>
              <a:rPr lang="en-US" dirty="0"/>
              <a:t>Compute</a:t>
            </a:r>
          </a:p>
          <a:p>
            <a:r>
              <a:rPr lang="en-US" dirty="0"/>
              <a:t>Services</a:t>
            </a:r>
          </a:p>
        </p:txBody>
      </p:sp>
      <p:grpSp>
        <p:nvGrpSpPr>
          <p:cNvPr id="16" name="Group 15">
            <a:extLst>
              <a:ext uri="{FF2B5EF4-FFF2-40B4-BE49-F238E27FC236}">
                <a16:creationId xmlns:a16="http://schemas.microsoft.com/office/drawing/2014/main" id="{5DC68C82-A6AB-45EF-960E-C6750735B27C}"/>
              </a:ext>
            </a:extLst>
          </p:cNvPr>
          <p:cNvGrpSpPr/>
          <p:nvPr/>
        </p:nvGrpSpPr>
        <p:grpSpPr>
          <a:xfrm>
            <a:off x="7584141" y="381478"/>
            <a:ext cx="4185559" cy="4185559"/>
            <a:chOff x="7537076" y="2040755"/>
            <a:chExt cx="4185559" cy="4185559"/>
          </a:xfrm>
        </p:grpSpPr>
        <p:pic>
          <p:nvPicPr>
            <p:cNvPr id="5" name="Graphic 4" descr="Cloud">
              <a:extLst>
                <a:ext uri="{FF2B5EF4-FFF2-40B4-BE49-F238E27FC236}">
                  <a16:creationId xmlns:a16="http://schemas.microsoft.com/office/drawing/2014/main" id="{DBB4F460-CD4B-414A-B93F-7B13B114E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7076" y="2040755"/>
              <a:ext cx="4185559" cy="4185559"/>
            </a:xfrm>
            <a:prstGeom prst="rect">
              <a:avLst/>
            </a:prstGeom>
          </p:spPr>
        </p:pic>
        <p:grpSp>
          <p:nvGrpSpPr>
            <p:cNvPr id="15" name="Group 14">
              <a:extLst>
                <a:ext uri="{FF2B5EF4-FFF2-40B4-BE49-F238E27FC236}">
                  <a16:creationId xmlns:a16="http://schemas.microsoft.com/office/drawing/2014/main" id="{14548827-AD3D-4754-8D87-233C7AE2A0E3}"/>
                </a:ext>
              </a:extLst>
            </p:cNvPr>
            <p:cNvGrpSpPr/>
            <p:nvPr/>
          </p:nvGrpSpPr>
          <p:grpSpPr>
            <a:xfrm>
              <a:off x="8336641" y="3735945"/>
              <a:ext cx="2573773" cy="1356934"/>
              <a:chOff x="8336641" y="3735945"/>
              <a:chExt cx="2573773" cy="1356934"/>
            </a:xfrm>
          </p:grpSpPr>
          <p:pic>
            <p:nvPicPr>
              <p:cNvPr id="10" name="Graphic 9" descr="Single gear">
                <a:extLst>
                  <a:ext uri="{FF2B5EF4-FFF2-40B4-BE49-F238E27FC236}">
                    <a16:creationId xmlns:a16="http://schemas.microsoft.com/office/drawing/2014/main" id="{4B8C6878-8AAE-4B70-8F63-F2D13AF621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6126" y="4088591"/>
                <a:ext cx="1004288" cy="1004288"/>
              </a:xfrm>
              <a:prstGeom prst="rect">
                <a:avLst/>
              </a:prstGeom>
            </p:spPr>
          </p:pic>
          <p:pic>
            <p:nvPicPr>
              <p:cNvPr id="12" name="Graphic 11" descr="Server">
                <a:extLst>
                  <a:ext uri="{FF2B5EF4-FFF2-40B4-BE49-F238E27FC236}">
                    <a16:creationId xmlns:a16="http://schemas.microsoft.com/office/drawing/2014/main" id="{B18A1BB6-7FCD-4E5C-9BAB-9976C48EE8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8362" y="3735945"/>
                <a:ext cx="914400" cy="914400"/>
              </a:xfrm>
              <a:prstGeom prst="rect">
                <a:avLst/>
              </a:prstGeom>
            </p:spPr>
          </p:pic>
          <p:pic>
            <p:nvPicPr>
              <p:cNvPr id="14" name="Graphic 13" descr="Database">
                <a:extLst>
                  <a:ext uri="{FF2B5EF4-FFF2-40B4-BE49-F238E27FC236}">
                    <a16:creationId xmlns:a16="http://schemas.microsoft.com/office/drawing/2014/main" id="{F7C6779D-AFF7-446A-9B5F-674E60EA96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36641" y="4133535"/>
                <a:ext cx="914400" cy="914400"/>
              </a:xfrm>
              <a:prstGeom prst="rect">
                <a:avLst/>
              </a:prstGeom>
            </p:spPr>
          </p:pic>
        </p:grpSp>
      </p:grpSp>
      <p:graphicFrame>
        <p:nvGraphicFramePr>
          <p:cNvPr id="17" name="Table 17">
            <a:extLst>
              <a:ext uri="{FF2B5EF4-FFF2-40B4-BE49-F238E27FC236}">
                <a16:creationId xmlns:a16="http://schemas.microsoft.com/office/drawing/2014/main" id="{7E6B0445-5C30-48BB-ABF5-DB481C07DC1F}"/>
              </a:ext>
            </a:extLst>
          </p:cNvPr>
          <p:cNvGraphicFramePr>
            <a:graphicFrameLocks noGrp="1"/>
          </p:cNvGraphicFramePr>
          <p:nvPr>
            <p:extLst>
              <p:ext uri="{D42A27DB-BD31-4B8C-83A1-F6EECF244321}">
                <p14:modId xmlns:p14="http://schemas.microsoft.com/office/powerpoint/2010/main" val="1535196204"/>
              </p:ext>
            </p:extLst>
          </p:nvPr>
        </p:nvGraphicFramePr>
        <p:xfrm>
          <a:off x="1298706" y="3964531"/>
          <a:ext cx="10011777" cy="2234762"/>
        </p:xfrm>
        <a:graphic>
          <a:graphicData uri="http://schemas.openxmlformats.org/drawingml/2006/table">
            <a:tbl>
              <a:tblPr firstRow="1" bandRow="1">
                <a:tableStyleId>{2D5ABB26-0587-4C30-8999-92F81FD0307C}</a:tableStyleId>
              </a:tblPr>
              <a:tblGrid>
                <a:gridCol w="1140495">
                  <a:extLst>
                    <a:ext uri="{9D8B030D-6E8A-4147-A177-3AD203B41FA5}">
                      <a16:colId xmlns:a16="http://schemas.microsoft.com/office/drawing/2014/main" val="481209472"/>
                    </a:ext>
                  </a:extLst>
                </a:gridCol>
                <a:gridCol w="4290695">
                  <a:extLst>
                    <a:ext uri="{9D8B030D-6E8A-4147-A177-3AD203B41FA5}">
                      <a16:colId xmlns:a16="http://schemas.microsoft.com/office/drawing/2014/main" val="2207343650"/>
                    </a:ext>
                  </a:extLst>
                </a:gridCol>
                <a:gridCol w="4580587">
                  <a:extLst>
                    <a:ext uri="{9D8B030D-6E8A-4147-A177-3AD203B41FA5}">
                      <a16:colId xmlns:a16="http://schemas.microsoft.com/office/drawing/2014/main" val="1749236681"/>
                    </a:ext>
                  </a:extLst>
                </a:gridCol>
              </a:tblGrid>
              <a:tr h="789731">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Machine Learning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E3"/>
                          </a:solidFill>
                          <a:effectLst/>
                          <a:uLnTx/>
                          <a:uFillTx/>
                          <a:latin typeface="+mn-lt"/>
                          <a:ea typeface="+mn-ea"/>
                          <a:cs typeface="+mn-cs"/>
                        </a:rPr>
                        <a:t>A platform for training, deploying, and managing machine learning models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8085212"/>
                  </a:ext>
                </a:extLst>
              </a:tr>
              <a:tr h="804951">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mn-lt"/>
                          <a:ea typeface="+mn-ea"/>
                          <a:cs typeface="+mn-cs"/>
                        </a:rPr>
                        <a:t>Cognitive Services</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solidFill>
                            <a:srgbClr val="00B0E3"/>
                          </a:solidFill>
                        </a:rPr>
                        <a:t>A suite of services developers can use to build AI solutions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7820584"/>
                  </a:ext>
                </a:extLst>
              </a:tr>
              <a:tr h="429361">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mn-lt"/>
                          <a:ea typeface="+mn-ea"/>
                          <a:cs typeface="+mn-cs"/>
                        </a:rPr>
                        <a:t>Azure Bot Service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solidFill>
                            <a:srgbClr val="00B0E3"/>
                          </a:solidFill>
                        </a:rPr>
                        <a:t>A cloud-based platform for developing and managing bots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0308765"/>
                  </a:ext>
                </a:extLst>
              </a:tr>
            </a:tbl>
          </a:graphicData>
        </a:graphic>
      </p:graphicFrame>
      <p:grpSp>
        <p:nvGrpSpPr>
          <p:cNvPr id="19" name="Group 18">
            <a:extLst>
              <a:ext uri="{FF2B5EF4-FFF2-40B4-BE49-F238E27FC236}">
                <a16:creationId xmlns:a16="http://schemas.microsoft.com/office/drawing/2014/main" id="{E995FC22-EE06-41A5-BC68-6436AB85C838}"/>
              </a:ext>
            </a:extLst>
          </p:cNvPr>
          <p:cNvGrpSpPr/>
          <p:nvPr/>
        </p:nvGrpSpPr>
        <p:grpSpPr>
          <a:xfrm>
            <a:off x="1849965" y="4088358"/>
            <a:ext cx="767363" cy="2054615"/>
            <a:chOff x="1943312" y="4565123"/>
            <a:chExt cx="767363" cy="2054615"/>
          </a:xfrm>
        </p:grpSpPr>
        <p:pic>
          <p:nvPicPr>
            <p:cNvPr id="6" name="Graphic 5">
              <a:extLst>
                <a:ext uri="{FF2B5EF4-FFF2-40B4-BE49-F238E27FC236}">
                  <a16:creationId xmlns:a16="http://schemas.microsoft.com/office/drawing/2014/main" id="{554248C2-27A1-488D-ACB3-3EA0C83554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43312" y="5393960"/>
              <a:ext cx="767363" cy="453261"/>
            </a:xfrm>
            <a:prstGeom prst="rect">
              <a:avLst/>
            </a:prstGeom>
          </p:spPr>
        </p:pic>
        <p:pic>
          <p:nvPicPr>
            <p:cNvPr id="11" name="Graphic 10">
              <a:extLst>
                <a:ext uri="{FF2B5EF4-FFF2-40B4-BE49-F238E27FC236}">
                  <a16:creationId xmlns:a16="http://schemas.microsoft.com/office/drawing/2014/main" id="{12DD8A40-FB13-4FD4-8184-3E986B4D5F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52071" y="6069892"/>
              <a:ext cx="549846" cy="549846"/>
            </a:xfrm>
            <a:prstGeom prst="rect">
              <a:avLst/>
            </a:prstGeom>
          </p:spPr>
        </p:pic>
        <p:pic>
          <p:nvPicPr>
            <p:cNvPr id="13" name="Graphic 12">
              <a:extLst>
                <a:ext uri="{FF2B5EF4-FFF2-40B4-BE49-F238E27FC236}">
                  <a16:creationId xmlns:a16="http://schemas.microsoft.com/office/drawing/2014/main" id="{4ABCD9B8-4AA5-4256-8967-A5A6F5DF4F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64232" y="4565123"/>
              <a:ext cx="493459" cy="531338"/>
            </a:xfrm>
            <a:prstGeom prst="rect">
              <a:avLst/>
            </a:prstGeom>
          </p:spPr>
        </p:pic>
      </p:grpSp>
    </p:spTree>
    <p:extLst>
      <p:ext uri="{BB962C8B-B14F-4D97-AF65-F5344CB8AC3E}">
        <p14:creationId xmlns:p14="http://schemas.microsoft.com/office/powerpoint/2010/main" val="18086162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2456167"/>
            <a:ext cx="7454643" cy="3558191"/>
          </a:xfrm>
        </p:spPr>
        <p:txBody>
          <a:bodyPr/>
          <a:lstStyle/>
          <a:p>
            <a:r>
              <a:rPr lang="en-US" dirty="0"/>
              <a:t>Lesson 2</a:t>
            </a:r>
            <a:br>
              <a:rPr lang="en-US" dirty="0"/>
            </a:br>
            <a:r>
              <a:rPr lang="en-US" sz="4000" dirty="0">
                <a:solidFill>
                  <a:schemeClr val="accent2"/>
                </a:solidFill>
              </a:rPr>
              <a:t>Responsible AI</a:t>
            </a:r>
            <a:br>
              <a:rPr lang="en-US" dirty="0"/>
            </a:br>
            <a:endParaRPr lang="en-US" dirty="0"/>
          </a:p>
        </p:txBody>
      </p:sp>
      <p:grpSp>
        <p:nvGrpSpPr>
          <p:cNvPr id="16" name="Group 15">
            <a:extLst>
              <a:ext uri="{FF2B5EF4-FFF2-40B4-BE49-F238E27FC236}">
                <a16:creationId xmlns:a16="http://schemas.microsoft.com/office/drawing/2014/main" id="{DF3DBEF9-BB7A-4645-B1D2-DD17F11D1047}"/>
              </a:ext>
            </a:extLst>
          </p:cNvPr>
          <p:cNvGrpSpPr/>
          <p:nvPr/>
        </p:nvGrpSpPr>
        <p:grpSpPr>
          <a:xfrm>
            <a:off x="9374361" y="3967960"/>
            <a:ext cx="1994597" cy="2561861"/>
            <a:chOff x="9741409" y="4116067"/>
            <a:chExt cx="1994597" cy="2561861"/>
          </a:xfrm>
        </p:grpSpPr>
        <p:pic>
          <p:nvPicPr>
            <p:cNvPr id="2" name="Graphic 1" descr="Eye">
              <a:extLst>
                <a:ext uri="{FF2B5EF4-FFF2-40B4-BE49-F238E27FC236}">
                  <a16:creationId xmlns:a16="http://schemas.microsoft.com/office/drawing/2014/main" id="{25A015DA-E8C9-4BE1-BAE5-EA7B19F2E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1409" y="5763528"/>
              <a:ext cx="914400" cy="914400"/>
            </a:xfrm>
            <a:prstGeom prst="rect">
              <a:avLst/>
            </a:prstGeom>
          </p:spPr>
        </p:pic>
        <p:pic>
          <p:nvPicPr>
            <p:cNvPr id="3" name="Graphic 2" descr="Handshake">
              <a:extLst>
                <a:ext uri="{FF2B5EF4-FFF2-40B4-BE49-F238E27FC236}">
                  <a16:creationId xmlns:a16="http://schemas.microsoft.com/office/drawing/2014/main" id="{CE93ACF0-4495-4554-A2EA-42435EEF23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1606" y="5763528"/>
              <a:ext cx="914400" cy="914400"/>
            </a:xfrm>
            <a:prstGeom prst="rect">
              <a:avLst/>
            </a:prstGeom>
          </p:spPr>
        </p:pic>
        <p:pic>
          <p:nvPicPr>
            <p:cNvPr id="7" name="Graphic 6" descr="Scales of justice">
              <a:extLst>
                <a:ext uri="{FF2B5EF4-FFF2-40B4-BE49-F238E27FC236}">
                  <a16:creationId xmlns:a16="http://schemas.microsoft.com/office/drawing/2014/main" id="{53AB5690-8DD5-47B7-91F9-5E8CDFB20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1409" y="4116067"/>
              <a:ext cx="914400" cy="914400"/>
            </a:xfrm>
            <a:prstGeom prst="rect">
              <a:avLst/>
            </a:prstGeom>
          </p:spPr>
        </p:pic>
        <p:pic>
          <p:nvPicPr>
            <p:cNvPr id="11" name="Graphic 10" descr="Shield">
              <a:extLst>
                <a:ext uri="{FF2B5EF4-FFF2-40B4-BE49-F238E27FC236}">
                  <a16:creationId xmlns:a16="http://schemas.microsoft.com/office/drawing/2014/main" id="{E9DCDF2E-2186-40EA-91E2-58461D33F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1606" y="4116067"/>
              <a:ext cx="914400" cy="914400"/>
            </a:xfrm>
            <a:prstGeom prst="rect">
              <a:avLst/>
            </a:prstGeom>
          </p:spPr>
        </p:pic>
        <p:pic>
          <p:nvPicPr>
            <p:cNvPr id="13" name="Graphic 12" descr="Lock">
              <a:extLst>
                <a:ext uri="{FF2B5EF4-FFF2-40B4-BE49-F238E27FC236}">
                  <a16:creationId xmlns:a16="http://schemas.microsoft.com/office/drawing/2014/main" id="{E29B9BBA-5D4D-4510-AC3B-E3FFDD294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1409" y="5030467"/>
              <a:ext cx="914400" cy="914400"/>
            </a:xfrm>
            <a:prstGeom prst="rect">
              <a:avLst/>
            </a:prstGeom>
          </p:spPr>
        </p:pic>
        <p:pic>
          <p:nvPicPr>
            <p:cNvPr id="15" name="Graphic 14" descr="Users">
              <a:extLst>
                <a:ext uri="{FF2B5EF4-FFF2-40B4-BE49-F238E27FC236}">
                  <a16:creationId xmlns:a16="http://schemas.microsoft.com/office/drawing/2014/main" id="{4E004AAC-60B6-4ADB-BE2B-C08750A1AC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606" y="4965037"/>
              <a:ext cx="914400" cy="914400"/>
            </a:xfrm>
            <a:prstGeom prst="rect">
              <a:avLst/>
            </a:prstGeom>
          </p:spPr>
        </p:pic>
      </p:grpSp>
    </p:spTree>
    <p:extLst>
      <p:ext uri="{BB962C8B-B14F-4D97-AF65-F5344CB8AC3E}">
        <p14:creationId xmlns:p14="http://schemas.microsoft.com/office/powerpoint/2010/main" val="7521332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D8DE-A4FB-41C0-BFE2-86F952EA284A}"/>
              </a:ext>
            </a:extLst>
          </p:cNvPr>
          <p:cNvSpPr>
            <a:spLocks noGrp="1"/>
          </p:cNvSpPr>
          <p:nvPr>
            <p:ph type="title"/>
          </p:nvPr>
        </p:nvSpPr>
        <p:spPr/>
        <p:txBody>
          <a:bodyPr/>
          <a:lstStyle/>
          <a:p>
            <a:r>
              <a:rPr lang="en-US" dirty="0"/>
              <a:t>Challenges and Risks with AI</a:t>
            </a:r>
          </a:p>
        </p:txBody>
      </p:sp>
      <p:graphicFrame>
        <p:nvGraphicFramePr>
          <p:cNvPr id="27" name="Table 27">
            <a:extLst>
              <a:ext uri="{FF2B5EF4-FFF2-40B4-BE49-F238E27FC236}">
                <a16:creationId xmlns:a16="http://schemas.microsoft.com/office/drawing/2014/main" id="{24CB0164-29DF-4D00-A4C8-FB7162BD3DB3}"/>
              </a:ext>
            </a:extLst>
          </p:cNvPr>
          <p:cNvGraphicFramePr>
            <a:graphicFrameLocks noGrp="1"/>
          </p:cNvGraphicFramePr>
          <p:nvPr>
            <p:extLst>
              <p:ext uri="{D42A27DB-BD31-4B8C-83A1-F6EECF244321}">
                <p14:modId xmlns:p14="http://schemas.microsoft.com/office/powerpoint/2010/main" val="1964255700"/>
              </p:ext>
            </p:extLst>
          </p:nvPr>
        </p:nvGraphicFramePr>
        <p:xfrm>
          <a:off x="687771" y="1560106"/>
          <a:ext cx="10919012" cy="4756580"/>
        </p:xfrm>
        <a:graphic>
          <a:graphicData uri="http://schemas.openxmlformats.org/drawingml/2006/table">
            <a:tbl>
              <a:tblPr firstRow="1" bandRow="1">
                <a:tableStyleId>{5940675A-B579-460E-94D1-54222C63F5DA}</a:tableStyleId>
              </a:tblPr>
              <a:tblGrid>
                <a:gridCol w="5222211">
                  <a:extLst>
                    <a:ext uri="{9D8B030D-6E8A-4147-A177-3AD203B41FA5}">
                      <a16:colId xmlns:a16="http://schemas.microsoft.com/office/drawing/2014/main" val="1405608543"/>
                    </a:ext>
                  </a:extLst>
                </a:gridCol>
                <a:gridCol w="5696801">
                  <a:extLst>
                    <a:ext uri="{9D8B030D-6E8A-4147-A177-3AD203B41FA5}">
                      <a16:colId xmlns:a16="http://schemas.microsoft.com/office/drawing/2014/main" val="74291991"/>
                    </a:ext>
                  </a:extLst>
                </a:gridCol>
              </a:tblGrid>
              <a:tr h="574910">
                <a:tc>
                  <a:txBody>
                    <a:bodyPr/>
                    <a:lstStyle/>
                    <a:p>
                      <a:r>
                        <a:rPr lang="en-US" sz="2400" b="1" dirty="0">
                          <a:solidFill>
                            <a:schemeClr val="bg1"/>
                          </a:solidFill>
                        </a:rPr>
                        <a:t>Challenge or Risk</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r>
                        <a:rPr lang="en-US" sz="2400" b="1" dirty="0">
                          <a:solidFill>
                            <a:schemeClr val="bg1"/>
                          </a:solidFill>
                        </a:rPr>
                        <a:t>Example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04889339"/>
                  </a:ext>
                </a:extLst>
              </a:tr>
              <a:tr h="804874">
                <a:tc>
                  <a:txBody>
                    <a:bodyPr/>
                    <a:lstStyle/>
                    <a:p>
                      <a:r>
                        <a:rPr lang="en-US" sz="2400" dirty="0">
                          <a:solidFill>
                            <a:srgbClr val="00B0E3"/>
                          </a:solidFill>
                        </a:rPr>
                        <a:t>Bias can affect results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 loan-approval model discriminates by gender due to bias in the data with which it was trained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6603597"/>
                  </a:ext>
                </a:extLst>
              </a:tr>
              <a:tr h="684179">
                <a:tc>
                  <a:txBody>
                    <a:bodyPr/>
                    <a:lstStyle/>
                    <a:p>
                      <a:r>
                        <a:rPr lang="en-US" sz="2400" dirty="0">
                          <a:solidFill>
                            <a:srgbClr val="00B0E3"/>
                          </a:solidFill>
                        </a:rPr>
                        <a:t>Errors may cause harm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An autonomous vehicle experiences a system failure and causes a collision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329886"/>
                  </a:ext>
                </a:extLst>
              </a:tr>
              <a:tr h="282302">
                <a:tc>
                  <a:txBody>
                    <a:bodyPr/>
                    <a:lstStyle/>
                    <a:p>
                      <a:r>
                        <a:rPr lang="en-US" sz="2400" dirty="0">
                          <a:solidFill>
                            <a:srgbClr val="00B0E3"/>
                          </a:solidFill>
                        </a:rPr>
                        <a:t>Data could be exposed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 medical diagnostic bot is trained using sensitive patient data, which is stored insecurely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3926083"/>
                  </a:ext>
                </a:extLst>
              </a:tr>
              <a:tr h="684179">
                <a:tc>
                  <a:txBody>
                    <a:bodyPr/>
                    <a:lstStyle/>
                    <a:p>
                      <a:r>
                        <a:rPr lang="en-US" sz="2400" dirty="0">
                          <a:solidFill>
                            <a:srgbClr val="00B0E3"/>
                          </a:solidFill>
                        </a:rPr>
                        <a:t>Solutions may not work for everyone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 predictive app provides no audio output for visually impaired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289213"/>
                  </a:ext>
                </a:extLst>
              </a:tr>
              <a:tr h="684179">
                <a:tc>
                  <a:txBody>
                    <a:bodyPr/>
                    <a:lstStyle/>
                    <a:p>
                      <a:r>
                        <a:rPr lang="en-US" sz="2400" dirty="0">
                          <a:solidFill>
                            <a:srgbClr val="00B0E3"/>
                          </a:solidFill>
                        </a:rPr>
                        <a:t>Users must trust a complex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An AI-based financial tool makes investment recommendations -  what are they based 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8860159"/>
                  </a:ext>
                </a:extLst>
              </a:tr>
              <a:tr h="684179">
                <a:tc>
                  <a:txBody>
                    <a:bodyPr/>
                    <a:lstStyle/>
                    <a:p>
                      <a:r>
                        <a:rPr lang="en-US" sz="2400" dirty="0">
                          <a:solidFill>
                            <a:srgbClr val="00B0E3"/>
                          </a:solidFill>
                        </a:rPr>
                        <a:t>Who's liable for AI-driven decisions?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An innocent person is convicted of a crime based on evidence from facial recognition – who's responsible?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962156"/>
                  </a:ext>
                </a:extLst>
              </a:tr>
            </a:tbl>
          </a:graphicData>
        </a:graphic>
      </p:graphicFrame>
    </p:spTree>
    <p:extLst>
      <p:ext uri="{BB962C8B-B14F-4D97-AF65-F5344CB8AC3E}">
        <p14:creationId xmlns:p14="http://schemas.microsoft.com/office/powerpoint/2010/main" val="147988744"/>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52009352-A6C7-428C-AECB-265903B366DE}"/>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A35603E7-B3A0-4543-A6F3-1B71D705BF58}"/>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EEB9C2E4-C969-48B9-8DE1-D7CE6F0F5EB5}"/>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3B837EE22264C47BADCAD42CBD674DD" ma:contentTypeVersion="12" ma:contentTypeDescription="Create a new document." ma:contentTypeScope="" ma:versionID="e7db172cd5f070c8a86a9af32ef87f3d">
  <xsd:schema xmlns:xsd="http://www.w3.org/2001/XMLSchema" xmlns:xs="http://www.w3.org/2001/XMLSchema" xmlns:p="http://schemas.microsoft.com/office/2006/metadata/properties" xmlns:ns1="http://schemas.microsoft.com/sharepoint/v3" xmlns:ns2="a03ce9dd-1b4b-4fd0-92e5-50ed570c566c" xmlns:ns3="378c2c56-4100-4315-9179-4d3644984557" targetNamespace="http://schemas.microsoft.com/office/2006/metadata/properties" ma:root="true" ma:fieldsID="4a088ad7c9449179767be8c58bb4447e" ns1:_="" ns2:_="" ns3:_="">
    <xsd:import namespace="http://schemas.microsoft.com/sharepoint/v3"/>
    <xsd:import namespace="a03ce9dd-1b4b-4fd0-92e5-50ed570c566c"/>
    <xsd:import namespace="378c2c56-4100-4315-9179-4d364498455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3ce9dd-1b4b-4fd0-92e5-50ed570c56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8c2c56-4100-4315-9179-4d364498455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4C502C-2A0E-4699-B069-B2BEE31FA236}">
  <ds:schemaRefs>
    <ds:schemaRef ds:uri="http://purl.org/dc/terms/"/>
    <ds:schemaRef ds:uri="http://purl.org/dc/elements/1.1/"/>
    <ds:schemaRef ds:uri="a03ce9dd-1b4b-4fd0-92e5-50ed570c566c"/>
    <ds:schemaRef ds:uri="378c2c56-4100-4315-9179-4d3644984557"/>
    <ds:schemaRef ds:uri="http://www.w3.org/XML/1998/namespace"/>
    <ds:schemaRef ds:uri="http://schemas.microsoft.com/sharepoint/v3"/>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D5BD71B-84F6-46FA-8961-661E40B3C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03ce9dd-1b4b-4fd0-92e5-50ed570c566c"/>
    <ds:schemaRef ds:uri="378c2c56-4100-4315-9179-4d36449845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CFC1F1-851A-4E54-BAE6-EB0404691FC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DataAndAI</Template>
  <TotalTime>0</TotalTime>
  <Words>1557</Words>
  <Application>Microsoft Office PowerPoint</Application>
  <PresentationFormat>Widescreen</PresentationFormat>
  <Paragraphs>156</Paragraphs>
  <Slides>13</Slides>
  <Notes>13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13</vt:i4>
      </vt:variant>
    </vt:vector>
  </HeadingPairs>
  <TitlesOfParts>
    <vt:vector size="24"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Azure 1</vt:lpstr>
      <vt:lpstr>AI-900 Azure AI Fundamentals</vt:lpstr>
      <vt:lpstr>Module 1 Introduction to AI</vt:lpstr>
      <vt:lpstr>Learning Objectives</vt:lpstr>
      <vt:lpstr>Lesson 1 Artificial Intelligence in Azure </vt:lpstr>
      <vt:lpstr>What is Artificial Intelligence?</vt:lpstr>
      <vt:lpstr>Common Artificial Intelligence Workloads</vt:lpstr>
      <vt:lpstr>Artificial Intelligence in Microsoft Azure</vt:lpstr>
      <vt:lpstr>Lesson 2 Responsible AI </vt:lpstr>
      <vt:lpstr>Challenges and Risks with AI</vt:lpstr>
      <vt:lpstr>Principles of Responsible AI</vt:lpstr>
      <vt:lpstr>Explore Responsible AI</vt:lpstr>
      <vt:lpstr>Module Overview</vt:lpstr>
      <vt:lpstr>Explore Further on Microsoft 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2019-03-20T17:06:14Z</dcterms:created>
  <dcterms:modified xsi:type="dcterms:W3CDTF">2021-07-27T23:08:04Z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2018-12-16T17:59:52.0180957Z</vt:lpwstr>
  </property>
  <property fmtid="{D5CDD505-2E9C-101B-9397-08002B2CF9AE}" pid="5" name="MSIP_Label_f42aa342-8706-4288-bd11-ebb85995028c_Name">
    <vt:lpwstr>General</vt:lpwstr>
  </property>
  <property fmtid="{D5CDD505-2E9C-101B-9397-08002B2CF9AE}" pid="6" name="MSIP_Label_f42aa342-8706-4288-bd11-ebb85995028c_Extended_MSFT_Method">
    <vt:lpwstr>Automatic</vt:lpwstr>
  </property>
  <property fmtid="{D5CDD505-2E9C-101B-9397-08002B2CF9AE}" pid="7" name="Sensitivity">
    <vt:lpwstr>General</vt:lpwstr>
  </property>
  <property fmtid="{D5CDD505-2E9C-101B-9397-08002B2CF9AE}" pid="8" name="ContentTypeId">
    <vt:lpwstr>0x01010023B837EE22264C47BADCAD42CBD674DD</vt:lpwstr>
  </property>
</Properties>
</file>